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428" r:id="rId2"/>
    <p:sldId id="344" r:id="rId3"/>
    <p:sldId id="693" r:id="rId4"/>
    <p:sldId id="432" r:id="rId5"/>
    <p:sldId id="520" r:id="rId6"/>
    <p:sldId id="665" r:id="rId7"/>
    <p:sldId id="435" r:id="rId8"/>
    <p:sldId id="619" r:id="rId9"/>
    <p:sldId id="694" r:id="rId10"/>
    <p:sldId id="615" r:id="rId11"/>
    <p:sldId id="634" r:id="rId12"/>
    <p:sldId id="696" r:id="rId13"/>
    <p:sldId id="701" r:id="rId14"/>
    <p:sldId id="709" r:id="rId15"/>
    <p:sldId id="702" r:id="rId16"/>
    <p:sldId id="710" r:id="rId17"/>
    <p:sldId id="703" r:id="rId18"/>
    <p:sldId id="704" r:id="rId19"/>
    <p:sldId id="712" r:id="rId20"/>
    <p:sldId id="711" r:id="rId21"/>
    <p:sldId id="678" r:id="rId22"/>
    <p:sldId id="695" r:id="rId23"/>
    <p:sldId id="713" r:id="rId24"/>
    <p:sldId id="706" r:id="rId25"/>
    <p:sldId id="669" r:id="rId26"/>
    <p:sldId id="714" r:id="rId27"/>
    <p:sldId id="705" r:id="rId28"/>
    <p:sldId id="646" r:id="rId29"/>
    <p:sldId id="698" r:id="rId30"/>
    <p:sldId id="681" r:id="rId31"/>
    <p:sldId id="720" r:id="rId32"/>
    <p:sldId id="717" r:id="rId33"/>
    <p:sldId id="724" r:id="rId34"/>
    <p:sldId id="716" r:id="rId35"/>
    <p:sldId id="725" r:id="rId36"/>
    <p:sldId id="719" r:id="rId37"/>
    <p:sldId id="726" r:id="rId38"/>
    <p:sldId id="715" r:id="rId39"/>
    <p:sldId id="727" r:id="rId40"/>
    <p:sldId id="699" r:id="rId41"/>
    <p:sldId id="690" r:id="rId42"/>
    <p:sldId id="740" r:id="rId43"/>
    <p:sldId id="741" r:id="rId44"/>
    <p:sldId id="742" r:id="rId45"/>
    <p:sldId id="743" r:id="rId46"/>
    <p:sldId id="744" r:id="rId47"/>
    <p:sldId id="745" r:id="rId48"/>
    <p:sldId id="746" r:id="rId49"/>
    <p:sldId id="747" r:id="rId50"/>
    <p:sldId id="748" r:id="rId51"/>
    <p:sldId id="700" r:id="rId52"/>
    <p:sldId id="519" r:id="rId53"/>
    <p:sldId id="749" r:id="rId54"/>
    <p:sldId id="55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A482"/>
    <a:srgbClr val="860000"/>
    <a:srgbClr val="45A988"/>
    <a:srgbClr val="A21C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08" autoAdjust="0"/>
    <p:restoredTop sz="94641" autoAdjust="0"/>
  </p:normalViewPr>
  <p:slideViewPr>
    <p:cSldViewPr snapToGrid="0">
      <p:cViewPr varScale="1">
        <p:scale>
          <a:sx n="62" d="100"/>
          <a:sy n="62" d="100"/>
        </p:scale>
        <p:origin x="106" y="331"/>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9D30D-191C-CB4C-A0C8-2A4AD8663133}"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6AC76C-38EB-9241-8E42-F0727C076A2F}" type="slidenum">
              <a:rPr lang="en-US" smtClean="0"/>
              <a:t>‹#›</a:t>
            </a:fld>
            <a:endParaRPr lang="en-US"/>
          </a:p>
        </p:txBody>
      </p:sp>
    </p:spTree>
    <p:extLst>
      <p:ext uri="{BB962C8B-B14F-4D97-AF65-F5344CB8AC3E}">
        <p14:creationId xmlns:p14="http://schemas.microsoft.com/office/powerpoint/2010/main" val="4075582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12A5379-5BD9-0D34-1706-E5547F8B3D0E}"/>
              </a:ext>
            </a:extLst>
          </p:cNvPr>
          <p:cNvSpPr>
            <a:spLocks noGrp="1" noRot="1" noChangeAspect="1" noTextEdit="1"/>
          </p:cNvSpPr>
          <p:nvPr>
            <p:ph type="sldImg"/>
          </p:nvPr>
        </p:nvSpPr>
        <p:spPr bwMode="auto">
          <a:xfrm>
            <a:off x="428625" y="693738"/>
            <a:ext cx="6153150"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1D131ADB-F0F4-49C4-2475-AB0978AF38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220" name="Slide Number Placeholder 3">
            <a:extLst>
              <a:ext uri="{FF2B5EF4-FFF2-40B4-BE49-F238E27FC236}">
                <a16:creationId xmlns:a16="http://schemas.microsoft.com/office/drawing/2014/main" id="{C8D00C07-C476-C3C7-79BB-8264ED3535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6846382B-4B58-1F44-9C3D-18B4CDCCCB5E}" type="slidenum">
              <a:rPr lang="en-US" altLang="en-US" smtClean="0">
                <a:latin typeface="Arial" panose="020B0604020202020204" pitchFamily="34" charset="0"/>
                <a:cs typeface="Arial" panose="020B0604020202020204" pitchFamily="34" charset="0"/>
              </a:rPr>
              <a:pPr fontAlgn="base">
                <a:spcBef>
                  <a:spcPct val="0"/>
                </a:spcBef>
                <a:spcAft>
                  <a:spcPct val="0"/>
                </a:spcAft>
              </a:pPr>
              <a:t>4</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5715C40-DAA4-9940-9E78-1A23DC68B627}"/>
              </a:ext>
            </a:extLst>
          </p:cNvPr>
          <p:cNvSpPr>
            <a:spLocks noGrp="1" noRot="1" noChangeAspect="1" noTextEdit="1"/>
          </p:cNvSpPr>
          <p:nvPr>
            <p:ph type="sldImg"/>
          </p:nvPr>
        </p:nvSpPr>
        <p:spPr bwMode="auto">
          <a:xfrm>
            <a:off x="428625" y="693738"/>
            <a:ext cx="6153150"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45ADB381-0C60-50E1-1A4F-6FE9099268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268" name="Slide Number Placeholder 3">
            <a:extLst>
              <a:ext uri="{FF2B5EF4-FFF2-40B4-BE49-F238E27FC236}">
                <a16:creationId xmlns:a16="http://schemas.microsoft.com/office/drawing/2014/main" id="{9C6BD1D2-803B-25A3-80AE-470C95D03D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08B45AB9-545A-DD40-87FA-1529396B0D51}" type="slidenum">
              <a:rPr lang="en-US" altLang="en-US" smtClean="0">
                <a:latin typeface="Arial" panose="020B0604020202020204" pitchFamily="34" charset="0"/>
              </a:rPr>
              <a:pPr fontAlgn="base">
                <a:spcBef>
                  <a:spcPct val="0"/>
                </a:spcBef>
                <a:spcAft>
                  <a:spcPct val="0"/>
                </a:spcAft>
              </a:pPr>
              <a:t>5</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955B4F1-6672-810B-919B-CE693BA91DF1}"/>
              </a:ext>
            </a:extLst>
          </p:cNvPr>
          <p:cNvSpPr>
            <a:spLocks noGrp="1" noRot="1" noChangeAspect="1" noTextEdit="1"/>
          </p:cNvSpPr>
          <p:nvPr>
            <p:ph type="sldImg"/>
          </p:nvPr>
        </p:nvSpPr>
        <p:spPr bwMode="auto">
          <a:xfrm>
            <a:off x="428625" y="693738"/>
            <a:ext cx="6153150" cy="34623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A1BB5C7-240A-33FD-70DD-70F3290D97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172" name="Slide Number Placeholder 3">
            <a:extLst>
              <a:ext uri="{FF2B5EF4-FFF2-40B4-BE49-F238E27FC236}">
                <a16:creationId xmlns:a16="http://schemas.microsoft.com/office/drawing/2014/main" id="{90457C84-E09B-430C-1B16-3C945D8F13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25207FF2-E754-124E-8E4E-8A84A51F8657}" type="slidenum">
              <a:rPr lang="en-US" altLang="en-US" smtClean="0">
                <a:latin typeface="Arial" panose="020B0604020202020204" pitchFamily="34" charset="0"/>
                <a:cs typeface="Arial" panose="020B0604020202020204" pitchFamily="34" charset="0"/>
              </a:rPr>
              <a:pPr fontAlgn="base">
                <a:spcBef>
                  <a:spcPct val="0"/>
                </a:spcBef>
                <a:spcAft>
                  <a:spcPct val="0"/>
                </a:spcAft>
              </a:pPr>
              <a:t>6</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6AC76C-38EB-9241-8E42-F0727C076A2F}" type="slidenum">
              <a:rPr lang="en-US" smtClean="0"/>
              <a:t>36</a:t>
            </a:fld>
            <a:endParaRPr lang="en-US"/>
          </a:p>
        </p:txBody>
      </p:sp>
    </p:spTree>
    <p:extLst>
      <p:ext uri="{BB962C8B-B14F-4D97-AF65-F5344CB8AC3E}">
        <p14:creationId xmlns:p14="http://schemas.microsoft.com/office/powerpoint/2010/main" val="428922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E4BB-EEBC-2262-DCB9-DB5B234C1D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DF28E9-6D30-2D8F-FAC3-CABA68B9AC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399E4F-4A58-91C7-60CC-89B79F9D161A}"/>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50C5B504-8A7B-8C60-D936-BBDDE45E6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97717-E137-29F5-C491-6CA6CD447D49}"/>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720661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4C28-6AD1-3BAD-2127-BE19D796B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4C5194-1B12-39F6-871C-17E65AC8C0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C74A3-24C3-C1D8-8220-55E2BA2A0693}"/>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BC3DBE9E-48A3-0206-04FD-D665FBE72B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1A4A5-0111-0DE7-046E-A59E8D24A701}"/>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1462074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962E5-C5F9-9358-03EB-CD7340C0C7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F4781A-B207-79BB-C68C-FA7DF137D8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750FDE-3E15-C94A-D141-DFE0A038C161}"/>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F9C74102-3250-222E-0979-04149AE50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B49022-E47F-C7AC-EA96-C0B42AA614EA}"/>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3490543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4A97-BFAF-67BA-0F2E-A1ED4C5689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C19006-F50E-A795-232D-B46DAFCFC6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A772B9-E776-F191-2219-D210402F06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C8117A-65E0-32C3-D30A-DE06F81BC229}"/>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6" name="Footer Placeholder 5">
            <a:extLst>
              <a:ext uri="{FF2B5EF4-FFF2-40B4-BE49-F238E27FC236}">
                <a16:creationId xmlns:a16="http://schemas.microsoft.com/office/drawing/2014/main" id="{F6EF1AFB-F78F-89C1-34E3-D1E9B2126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EEEA73-BDA4-5AE3-2631-54E660C853B7}"/>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2106803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E2A0-EC54-D2B0-352B-D76ADB9B2E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3DDB4D-2371-351B-4D44-BA753DA17A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909DE6-017A-9712-EA17-417C21422E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4F7A8B-A539-FF0C-51E1-E28F66E7F3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AE3C8-BBF4-FEDF-5BFA-679A16F9FD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6B47EA-10E3-0399-F3DF-DE69F1060457}"/>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8" name="Footer Placeholder 7">
            <a:extLst>
              <a:ext uri="{FF2B5EF4-FFF2-40B4-BE49-F238E27FC236}">
                <a16:creationId xmlns:a16="http://schemas.microsoft.com/office/drawing/2014/main" id="{0DF19C73-E070-089C-2F08-403DBA4399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AAF1E2-388C-0381-83C4-32F04D49573B}"/>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234415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8FAA-38A0-17E7-A843-885D875E8E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502E13-1676-D356-0C01-238BF5E6223D}"/>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4" name="Footer Placeholder 3">
            <a:extLst>
              <a:ext uri="{FF2B5EF4-FFF2-40B4-BE49-F238E27FC236}">
                <a16:creationId xmlns:a16="http://schemas.microsoft.com/office/drawing/2014/main" id="{11846962-B9E8-1D81-2694-247ED4A116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F35FED-9992-0D38-B0C3-9885E0112976}"/>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2780100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46681-FC39-089E-5B8A-D62E29A7B731}"/>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3" name="Footer Placeholder 2">
            <a:extLst>
              <a:ext uri="{FF2B5EF4-FFF2-40B4-BE49-F238E27FC236}">
                <a16:creationId xmlns:a16="http://schemas.microsoft.com/office/drawing/2014/main" id="{92B3B6B8-9F13-489D-1E6E-C28096181A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B543D3-EEDD-B10B-E9E3-E0C5F45B97A5}"/>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163284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4C9BE-7C91-BCE7-586D-8B9539FA93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CEA57F-3F60-10AE-5DB9-4F42CCA94C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2896F4-F4BA-C304-B77F-784BFE8A5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648339-78F9-04CA-9A79-26A75AEC5C68}"/>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6" name="Footer Placeholder 5">
            <a:extLst>
              <a:ext uri="{FF2B5EF4-FFF2-40B4-BE49-F238E27FC236}">
                <a16:creationId xmlns:a16="http://schemas.microsoft.com/office/drawing/2014/main" id="{4097773E-4703-EB68-C1C0-D36E0B9866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027F12-7E0F-CF50-784E-3D2E9EEB8847}"/>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3715901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D8465-F52E-6052-0F0D-7A962BBDC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FD179A-EB27-C4F8-4AD3-6BA969A5D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8E0010-CB5F-FE39-5199-278E45D01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98193-CAB7-50E4-BB8C-0EF8A57497C1}"/>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6" name="Footer Placeholder 5">
            <a:extLst>
              <a:ext uri="{FF2B5EF4-FFF2-40B4-BE49-F238E27FC236}">
                <a16:creationId xmlns:a16="http://schemas.microsoft.com/office/drawing/2014/main" id="{64591359-A8A1-3802-818F-999E8445F3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333C74-7AB9-35D9-BB83-EB79D16880C9}"/>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139087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77C96-AE32-C502-6467-4FF12794F4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31326D-F6BF-3D5D-A6E5-B49DF489BE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3F0555-E50D-789C-25B8-60B69A3DB164}"/>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AF3515A3-AEFA-2AFF-F9E1-1BB7A4286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07413B-EB6D-3611-EEE5-4D58477CBF5B}"/>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4292227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37B05D-813F-BED8-4447-BFC84D8363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58BFC8-A70B-4B1A-6985-5231F29931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3BFB0-6335-BB1B-8B6F-FA72E788688F}"/>
              </a:ext>
            </a:extLst>
          </p:cNvPr>
          <p:cNvSpPr>
            <a:spLocks noGrp="1"/>
          </p:cNvSpPr>
          <p:nvPr>
            <p:ph type="dt" sz="half" idx="10"/>
          </p:nvPr>
        </p:nvSpPr>
        <p:spPr/>
        <p:txBody>
          <a:body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DCCC5DCB-032D-A11B-A603-7BD0F5E36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27481-F709-2C03-ED39-DE90C744EF2A}"/>
              </a:ext>
            </a:extLst>
          </p:cNvPr>
          <p:cNvSpPr>
            <a:spLocks noGrp="1"/>
          </p:cNvSpPr>
          <p:nvPr>
            <p:ph type="sldNum" sz="quarter" idx="12"/>
          </p:nvPr>
        </p:nvSpPr>
        <p:spPr/>
        <p:txBody>
          <a:bodyPr/>
          <a:lstStyle/>
          <a:p>
            <a:fld id="{DA3AB4DF-15F4-0D4F-9D7F-616849924202}" type="slidenum">
              <a:rPr lang="en-US" smtClean="0"/>
              <a:t>‹#›</a:t>
            </a:fld>
            <a:endParaRPr lang="en-US"/>
          </a:p>
        </p:txBody>
      </p:sp>
    </p:spTree>
    <p:extLst>
      <p:ext uri="{BB962C8B-B14F-4D97-AF65-F5344CB8AC3E}">
        <p14:creationId xmlns:p14="http://schemas.microsoft.com/office/powerpoint/2010/main" val="127412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83F0C2-3C32-D91F-ED94-FE4000D62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4FD670-9B8F-492B-9921-B345B48525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58A305-1BB7-D6C9-B58D-9617BBC133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D16553-EC26-944B-98EA-82C49AE4B36F}" type="datetimeFigureOut">
              <a:rPr lang="en-US" smtClean="0"/>
              <a:t>9/17/2026</a:t>
            </a:fld>
            <a:endParaRPr lang="en-US"/>
          </a:p>
        </p:txBody>
      </p:sp>
      <p:sp>
        <p:nvSpPr>
          <p:cNvPr id="5" name="Footer Placeholder 4">
            <a:extLst>
              <a:ext uri="{FF2B5EF4-FFF2-40B4-BE49-F238E27FC236}">
                <a16:creationId xmlns:a16="http://schemas.microsoft.com/office/drawing/2014/main" id="{50F69569-6D00-0BCD-5BF6-7B6115691A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29C251-6DC0-F6CF-DCA9-F7DC505ABA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3AB4DF-15F4-0D4F-9D7F-616849924202}" type="slidenum">
              <a:rPr lang="en-US" smtClean="0"/>
              <a:t>‹#›</a:t>
            </a:fld>
            <a:endParaRPr lang="en-US"/>
          </a:p>
        </p:txBody>
      </p:sp>
    </p:spTree>
    <p:extLst>
      <p:ext uri="{BB962C8B-B14F-4D97-AF65-F5344CB8AC3E}">
        <p14:creationId xmlns:p14="http://schemas.microsoft.com/office/powerpoint/2010/main" val="2711939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n.cdc.gov/Nchs/Data/Nhanes/Public/2019/DataFiles/TST_K_R.htm" TargetMode="External"/><Relationship Id="rId2" Type="http://schemas.openxmlformats.org/officeDocument/2006/relationships/hyperlink" Target="https://www.mayoclinic.org/diseases-conditions/pcos/symptoms-causes/syc-20353439" TargetMode="External"/><Relationship Id="rId1" Type="http://schemas.openxmlformats.org/officeDocument/2006/relationships/slideLayout" Target="../slideLayouts/slideLayout7.xml"/><Relationship Id="rId4" Type="http://schemas.openxmlformats.org/officeDocument/2006/relationships/hyperlink" Target="https://www.who.int/news-room/fact-sheets/detail/polycystic-ovary-syndrom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Box 2">
            <a:extLst>
              <a:ext uri="{FF2B5EF4-FFF2-40B4-BE49-F238E27FC236}">
                <a16:creationId xmlns:a16="http://schemas.microsoft.com/office/drawing/2014/main" id="{9B64A99D-9FCD-57BC-2AE8-9A1E24D9D262}"/>
              </a:ext>
            </a:extLst>
          </p:cNvPr>
          <p:cNvSpPr txBox="1">
            <a:spLocks noGrp="1" noChangeArrowheads="1"/>
          </p:cNvSpPr>
          <p:nvPr>
            <p:ph type="title" idx="4294967295"/>
          </p:nvPr>
        </p:nvSpPr>
        <p:spPr bwMode="auto">
          <a:xfrm>
            <a:off x="931066" y="2839720"/>
            <a:ext cx="4800600" cy="310854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Franklin Gothic Book" panose="020B0503020102020204" pitchFamily="34" charset="0"/>
                <a:ea typeface="+mn-ea"/>
                <a:cs typeface="+mn-cs"/>
              </a:rPr>
              <a:t>Presentation of Findings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September 17, 2026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SUNY Jefferson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000" b="1"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Dr. Akanksha Misra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Mr. Joel LaLone</a:t>
            </a:r>
          </a:p>
        </p:txBody>
      </p:sp>
      <p:pic>
        <p:nvPicPr>
          <p:cNvPr id="4101" name="Picture 4" descr="Logo graphic featuring Plattsburgh State University of New York branding alongside SUNY Jefferson, Center for Community Studies branding. Red, black, gray, and gold marks include university names and an architectural illustration.&#10;&#10;">
            <a:extLst>
              <a:ext uri="{FF2B5EF4-FFF2-40B4-BE49-F238E27FC236}">
                <a16:creationId xmlns:a16="http://schemas.microsoft.com/office/drawing/2014/main" id="{CF365CBB-DF59-30AB-F8A7-C1AF01D02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986" y="5894022"/>
            <a:ext cx="35607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a:extLst>
              <a:ext uri="{FF2B5EF4-FFF2-40B4-BE49-F238E27FC236}">
                <a16:creationId xmlns:a16="http://schemas.microsoft.com/office/drawing/2014/main" id="{A096BC4E-D2BD-D760-B0E3-3B5E5ABAC241}"/>
              </a:ext>
            </a:extLst>
          </p:cNvPr>
          <p:cNvSpPr>
            <a:spLocks noChangeArrowheads="1"/>
          </p:cNvSpPr>
          <p:nvPr/>
        </p:nvSpPr>
        <p:spPr bwMode="auto">
          <a:xfrm>
            <a:off x="233679" y="190182"/>
            <a:ext cx="6442867"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ctr" eaLnBrk="1" hangingPunct="1"/>
            <a:r>
              <a:rPr lang="en-US" altLang="en-US" sz="3200" b="1" dirty="0">
                <a:solidFill>
                  <a:srgbClr val="111111"/>
                </a:solidFill>
                <a:latin typeface="Franklin Gothic Book" panose="020B0503020102020204" pitchFamily="34" charset="0"/>
              </a:rPr>
              <a:t>What Shapes (Women’s) Health in the North Country?</a:t>
            </a:r>
          </a:p>
          <a:p>
            <a:pPr algn="ctr" eaLnBrk="1" hangingPunct="1"/>
            <a:endParaRPr lang="en-US" altLang="en-US" sz="2400" b="1" i="1" dirty="0">
              <a:solidFill>
                <a:srgbClr val="A21C21"/>
              </a:solidFill>
              <a:latin typeface="Franklin Gothic Book" panose="020B0503020102020204" pitchFamily="34" charset="0"/>
            </a:endParaRPr>
          </a:p>
          <a:p>
            <a:pPr algn="ctr" eaLnBrk="1" hangingPunct="1"/>
            <a:r>
              <a:rPr lang="en-US" altLang="en-US" sz="2400" b="1" i="1" dirty="0">
                <a:solidFill>
                  <a:srgbClr val="860000"/>
                </a:solidFill>
                <a:latin typeface="Franklin Gothic Book" panose="020B0503020102020204" pitchFamily="34" charset="0"/>
              </a:rPr>
              <a:t>Exploring the Impact of Adverse Childhood Experiences in Rural Northern New York</a:t>
            </a:r>
          </a:p>
        </p:txBody>
      </p:sp>
      <p:pic>
        <p:nvPicPr>
          <p:cNvPr id="4" name="Picture 3" descr="Report Cover">
            <a:extLst>
              <a:ext uri="{FF2B5EF4-FFF2-40B4-BE49-F238E27FC236}">
                <a16:creationId xmlns:a16="http://schemas.microsoft.com/office/drawing/2014/main" id="{42FC1C6B-E44A-EEF2-258F-13CB16F5AD1C}"/>
              </a:ext>
            </a:extLst>
          </p:cNvPr>
          <p:cNvPicPr>
            <a:picLocks noChangeAspect="1"/>
          </p:cNvPicPr>
          <p:nvPr/>
        </p:nvPicPr>
        <p:blipFill>
          <a:blip r:embed="rId3"/>
          <a:stretch>
            <a:fillRect/>
          </a:stretch>
        </p:blipFill>
        <p:spPr>
          <a:xfrm>
            <a:off x="6864172" y="101025"/>
            <a:ext cx="5094148" cy="66593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B881C522-E8A9-C2D7-36C6-E23A49CD79A2}"/>
              </a:ext>
            </a:extLst>
          </p:cNvPr>
          <p:cNvSpPr txBox="1">
            <a:spLocks noGrp="1" noChangeArrowheads="1"/>
          </p:cNvSpPr>
          <p:nvPr>
            <p:ph type="title" idx="4294967295"/>
          </p:nvPr>
        </p:nvSpPr>
        <p:spPr bwMode="auto">
          <a:xfrm>
            <a:off x="381000" y="20320"/>
            <a:ext cx="11811000" cy="144655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chemeClr val="tx1"/>
                </a:solidFill>
                <a:effectLst/>
                <a:uLnTx/>
                <a:uFillTx/>
                <a:latin typeface="Franklin Gothic Book" pitchFamily="34" charset="0"/>
                <a:ea typeface="+mn-ea"/>
                <a:cs typeface="+mn-cs"/>
              </a:rPr>
              <a:t>Today’s Agenda:</a:t>
            </a:r>
          </a:p>
        </p:txBody>
      </p:sp>
      <p:sp>
        <p:nvSpPr>
          <p:cNvPr id="3" name="TextBox 3">
            <a:extLst>
              <a:ext uri="{FF2B5EF4-FFF2-40B4-BE49-F238E27FC236}">
                <a16:creationId xmlns:a16="http://schemas.microsoft.com/office/drawing/2014/main" id="{C5727017-748D-D139-E9B5-E4E5299356C8}"/>
              </a:ext>
            </a:extLst>
          </p:cNvPr>
          <p:cNvSpPr txBox="1">
            <a:spLocks noChangeArrowheads="1"/>
          </p:cNvSpPr>
          <p:nvPr/>
        </p:nvSpPr>
        <p:spPr bwMode="auto">
          <a:xfrm>
            <a:off x="663650" y="1290923"/>
            <a:ext cx="11147350" cy="659668"/>
          </a:xfrm>
          <a:prstGeom prst="rect">
            <a:avLst/>
          </a:prstGeom>
          <a:noFill/>
          <a:ln w="9525">
            <a:noFill/>
            <a:miter lim="800000"/>
            <a:headEnd/>
            <a:tailEnd/>
          </a:ln>
        </p:spPr>
        <p:txBody>
          <a:bodyPr wrap="square">
            <a:spAutoFit/>
          </a:bodyPr>
          <a:lstStyle/>
          <a:p>
            <a:pPr>
              <a:lnSpc>
                <a:spcPct val="150000"/>
              </a:lnSpc>
              <a:buClr>
                <a:srgbClr val="1A315E"/>
              </a:buClr>
              <a:defRPr/>
            </a:pPr>
            <a:r>
              <a:rPr lang="en-US" sz="2800" b="1" i="1" dirty="0">
                <a:solidFill>
                  <a:srgbClr val="860000"/>
                </a:solidFill>
                <a:latin typeface="Franklin Gothic Book" pitchFamily="34" charset="0"/>
              </a:rPr>
              <a:t>Chapter 1 – </a:t>
            </a:r>
            <a:r>
              <a:rPr lang="en-US" sz="2800" b="1" i="1" dirty="0">
                <a:solidFill>
                  <a:schemeClr val="bg1">
                    <a:lumMod val="10000"/>
                  </a:schemeClr>
                </a:solidFill>
                <a:latin typeface="Franklin Gothic Book" pitchFamily="34" charset="0"/>
              </a:rPr>
              <a:t>The Study – What? Why? How? </a:t>
            </a:r>
          </a:p>
        </p:txBody>
      </p:sp>
      <p:sp>
        <p:nvSpPr>
          <p:cNvPr id="5" name="TextBox 3">
            <a:extLst>
              <a:ext uri="{FF2B5EF4-FFF2-40B4-BE49-F238E27FC236}">
                <a16:creationId xmlns:a16="http://schemas.microsoft.com/office/drawing/2014/main" id="{8D967552-37FC-4EB6-FD18-6535218A63A7}"/>
              </a:ext>
            </a:extLst>
          </p:cNvPr>
          <p:cNvSpPr txBox="1">
            <a:spLocks noChangeArrowheads="1"/>
          </p:cNvSpPr>
          <p:nvPr/>
        </p:nvSpPr>
        <p:spPr bwMode="auto">
          <a:xfrm>
            <a:off x="663650" y="2112365"/>
            <a:ext cx="11223550" cy="830997"/>
          </a:xfrm>
          <a:prstGeom prst="rect">
            <a:avLst/>
          </a:prstGeom>
          <a:noFill/>
          <a:ln w="9525">
            <a:noFill/>
            <a:miter lim="800000"/>
            <a:headEnd/>
            <a:tailEnd/>
          </a:ln>
        </p:spPr>
        <p:txBody>
          <a:bodyPr wrap="square">
            <a:spAutoFit/>
          </a:bodyPr>
          <a:lstStyle/>
          <a:p>
            <a:pPr>
              <a:buClr>
                <a:srgbClr val="1A315E"/>
              </a:buClr>
              <a:defRPr/>
            </a:pPr>
            <a:r>
              <a:rPr lang="en-US" sz="2800" b="1" i="1" dirty="0">
                <a:solidFill>
                  <a:srgbClr val="860000"/>
                </a:solidFill>
                <a:latin typeface="Franklin Gothic Book" pitchFamily="34" charset="0"/>
              </a:rPr>
              <a:t>Chapter 2 – </a:t>
            </a:r>
            <a:r>
              <a:rPr lang="en-US" sz="2800" b="1" i="1" dirty="0">
                <a:solidFill>
                  <a:schemeClr val="bg1">
                    <a:lumMod val="10000"/>
                  </a:schemeClr>
                </a:solidFill>
                <a:latin typeface="Franklin Gothic Book" pitchFamily="34" charset="0"/>
              </a:rPr>
              <a:t>What have we learned about North Country residents? </a:t>
            </a:r>
          </a:p>
          <a:p>
            <a:pPr marL="1889125">
              <a:buClr>
                <a:srgbClr val="1A315E"/>
              </a:buClr>
              <a:defRPr/>
            </a:pPr>
            <a:r>
              <a:rPr lang="en-US" sz="2000" b="1" i="1" dirty="0">
                <a:solidFill>
                  <a:schemeClr val="bg1">
                    <a:lumMod val="10000"/>
                  </a:schemeClr>
                </a:solidFill>
                <a:latin typeface="Franklin Gothic Book" pitchFamily="34" charset="0"/>
              </a:rPr>
              <a:t>(A descriptive statistical presentation, many/most never before studied)</a:t>
            </a:r>
          </a:p>
        </p:txBody>
      </p:sp>
      <p:sp>
        <p:nvSpPr>
          <p:cNvPr id="7" name="TextBox 3">
            <a:extLst>
              <a:ext uri="{FF2B5EF4-FFF2-40B4-BE49-F238E27FC236}">
                <a16:creationId xmlns:a16="http://schemas.microsoft.com/office/drawing/2014/main" id="{8E0EFEAB-671B-C08A-0FA6-014BFC1E1063}"/>
              </a:ext>
            </a:extLst>
          </p:cNvPr>
          <p:cNvSpPr txBox="1">
            <a:spLocks noChangeArrowheads="1"/>
          </p:cNvSpPr>
          <p:nvPr/>
        </p:nvSpPr>
        <p:spPr bwMode="auto">
          <a:xfrm>
            <a:off x="663650" y="2836398"/>
            <a:ext cx="11416590" cy="1815882"/>
          </a:xfrm>
          <a:prstGeom prst="rect">
            <a:avLst/>
          </a:prstGeom>
          <a:noFill/>
          <a:ln w="9525">
            <a:noFill/>
            <a:miter lim="800000"/>
            <a:headEnd/>
            <a:tailEnd/>
          </a:ln>
        </p:spPr>
        <p:txBody>
          <a:bodyPr wrap="square">
            <a:spAutoFit/>
          </a:bodyPr>
          <a:lstStyle/>
          <a:p>
            <a:pPr marL="1889125" indent="-1889125">
              <a:buClr>
                <a:srgbClr val="1A315E"/>
              </a:buClr>
              <a:defRPr/>
            </a:pPr>
            <a:endParaRPr lang="en-US" sz="1600" b="1" i="1" dirty="0">
              <a:solidFill>
                <a:srgbClr val="860000"/>
              </a:solidFill>
              <a:latin typeface="Franklin Gothic Book" pitchFamily="34" charset="0"/>
            </a:endParaRPr>
          </a:p>
          <a:p>
            <a:pPr marL="1889125" indent="-1889125">
              <a:buClr>
                <a:srgbClr val="1A315E"/>
              </a:buClr>
              <a:defRPr/>
            </a:pPr>
            <a:r>
              <a:rPr lang="en-US" sz="2800" b="1" i="1" dirty="0">
                <a:solidFill>
                  <a:srgbClr val="860000"/>
                </a:solidFill>
                <a:latin typeface="Franklin Gothic Book" pitchFamily="34" charset="0"/>
              </a:rPr>
              <a:t>Chapter 3 – </a:t>
            </a:r>
            <a:r>
              <a:rPr lang="en-US" sz="2800" b="1" i="1" dirty="0">
                <a:solidFill>
                  <a:schemeClr val="bg1">
                    <a:lumMod val="10000"/>
                  </a:schemeClr>
                </a:solidFill>
                <a:latin typeface="Franklin Gothic Book" pitchFamily="34" charset="0"/>
              </a:rPr>
              <a:t>Adverse Childhood Experience (ACE) &amp; Menstrual Health (MH) </a:t>
            </a:r>
            <a:r>
              <a:rPr lang="en-US" sz="2800" b="1" i="1" u="sng" dirty="0">
                <a:solidFill>
                  <a:schemeClr val="bg1">
                    <a:lumMod val="10000"/>
                  </a:schemeClr>
                </a:solidFill>
                <a:latin typeface="Franklin Gothic Book" pitchFamily="34" charset="0"/>
              </a:rPr>
              <a:t>Metrics</a:t>
            </a:r>
            <a:r>
              <a:rPr lang="en-US" sz="2800" b="1" i="1" dirty="0">
                <a:solidFill>
                  <a:schemeClr val="bg1">
                    <a:lumMod val="10000"/>
                  </a:schemeClr>
                </a:solidFill>
                <a:latin typeface="Franklin Gothic Book" pitchFamily="34" charset="0"/>
              </a:rPr>
              <a:t> to reduce/collapse study results into manageable and meaningful measures.  </a:t>
            </a:r>
            <a:r>
              <a:rPr lang="en-US" sz="2000" b="1" i="1" dirty="0">
                <a:solidFill>
                  <a:schemeClr val="bg1">
                    <a:lumMod val="10000"/>
                  </a:schemeClr>
                </a:solidFill>
                <a:latin typeface="Franklin Gothic Book" pitchFamily="34" charset="0"/>
              </a:rPr>
              <a:t>(based upon current literature and past studies)</a:t>
            </a:r>
          </a:p>
          <a:p>
            <a:pPr marL="1889125" indent="-1889125">
              <a:buClr>
                <a:srgbClr val="1A315E"/>
              </a:buClr>
              <a:defRPr/>
            </a:pPr>
            <a:endParaRPr lang="en-US" sz="1200" b="1" i="1" dirty="0">
              <a:solidFill>
                <a:schemeClr val="bg1">
                  <a:lumMod val="10000"/>
                </a:schemeClr>
              </a:solidFill>
              <a:latin typeface="Franklin Gothic Book" pitchFamily="34" charset="0"/>
            </a:endParaRPr>
          </a:p>
        </p:txBody>
      </p:sp>
      <p:sp>
        <p:nvSpPr>
          <p:cNvPr id="9" name="TextBox 3">
            <a:extLst>
              <a:ext uri="{FF2B5EF4-FFF2-40B4-BE49-F238E27FC236}">
                <a16:creationId xmlns:a16="http://schemas.microsoft.com/office/drawing/2014/main" id="{7721C07B-B865-0815-6AEE-B302829755ED}"/>
              </a:ext>
            </a:extLst>
          </p:cNvPr>
          <p:cNvSpPr txBox="1">
            <a:spLocks noChangeArrowheads="1"/>
          </p:cNvSpPr>
          <p:nvPr/>
        </p:nvSpPr>
        <p:spPr bwMode="auto">
          <a:xfrm>
            <a:off x="663650" y="5157455"/>
            <a:ext cx="11416590" cy="1015663"/>
          </a:xfrm>
          <a:prstGeom prst="rect">
            <a:avLst/>
          </a:prstGeom>
          <a:noFill/>
          <a:ln w="9525">
            <a:noFill/>
            <a:miter lim="800000"/>
            <a:headEnd/>
            <a:tailEnd/>
          </a:ln>
        </p:spPr>
        <p:txBody>
          <a:bodyPr wrap="square">
            <a:spAutoFit/>
          </a:bodyPr>
          <a:lstStyle/>
          <a:p>
            <a:pPr marL="7661275" indent="-7661275">
              <a:buClr>
                <a:srgbClr val="1A315E"/>
              </a:buClr>
              <a:defRPr/>
            </a:pPr>
            <a:r>
              <a:rPr lang="en-US" sz="2800" b="1" i="1" dirty="0">
                <a:solidFill>
                  <a:srgbClr val="860000"/>
                </a:solidFill>
                <a:latin typeface="Franklin Gothic Book" pitchFamily="34" charset="0"/>
              </a:rPr>
              <a:t>Chapter 5 – </a:t>
            </a:r>
            <a:r>
              <a:rPr lang="en-US" sz="2800" b="1" i="1" dirty="0">
                <a:solidFill>
                  <a:schemeClr val="bg1">
                    <a:lumMod val="10000"/>
                  </a:schemeClr>
                </a:solidFill>
                <a:latin typeface="Franklin Gothic Book" pitchFamily="34" charset="0"/>
              </a:rPr>
              <a:t>Relationships/Modeling II        </a:t>
            </a:r>
            <a:r>
              <a:rPr lang="en-US" sz="2400" b="1" i="1" dirty="0">
                <a:solidFill>
                  <a:srgbClr val="860000"/>
                </a:solidFill>
                <a:latin typeface="Franklin Gothic Book" pitchFamily="34" charset="0"/>
              </a:rPr>
              <a:t>ACEs </a:t>
            </a:r>
            <a:r>
              <a:rPr lang="en-US" sz="3600" b="1" i="1" dirty="0">
                <a:solidFill>
                  <a:srgbClr val="860000"/>
                </a:solidFill>
                <a:latin typeface="Franklin Gothic Book" pitchFamily="34" charset="0"/>
              </a:rPr>
              <a:t>→</a:t>
            </a:r>
            <a:r>
              <a:rPr lang="en-US" sz="2400" b="1" i="1" dirty="0">
                <a:solidFill>
                  <a:srgbClr val="860000"/>
                </a:solidFill>
                <a:latin typeface="Franklin Gothic Book" pitchFamily="34" charset="0"/>
              </a:rPr>
              <a:t> Chronic Health Conditions, HC Access, &amp; </a:t>
            </a:r>
            <a:r>
              <a:rPr lang="en-US" sz="2400" b="1" i="1" dirty="0" err="1">
                <a:solidFill>
                  <a:srgbClr val="860000"/>
                </a:solidFill>
                <a:latin typeface="Franklin Gothic Book" pitchFamily="34" charset="0"/>
              </a:rPr>
              <a:t>Mens</a:t>
            </a:r>
            <a:r>
              <a:rPr lang="en-US" sz="2400" b="1" i="1" dirty="0">
                <a:solidFill>
                  <a:srgbClr val="860000"/>
                </a:solidFill>
                <a:latin typeface="Franklin Gothic Book" pitchFamily="34" charset="0"/>
              </a:rPr>
              <a:t>. Health</a:t>
            </a:r>
            <a:endParaRPr lang="en-US" sz="2800" b="1" i="1" dirty="0">
              <a:solidFill>
                <a:srgbClr val="860000"/>
              </a:solidFill>
              <a:latin typeface="Franklin Gothic Book" pitchFamily="34" charset="0"/>
            </a:endParaRPr>
          </a:p>
        </p:txBody>
      </p:sp>
      <p:sp>
        <p:nvSpPr>
          <p:cNvPr id="11" name="TextBox 3">
            <a:extLst>
              <a:ext uri="{FF2B5EF4-FFF2-40B4-BE49-F238E27FC236}">
                <a16:creationId xmlns:a16="http://schemas.microsoft.com/office/drawing/2014/main" id="{72E5FB1C-352F-8F3B-8C76-1D59403A6C10}"/>
              </a:ext>
            </a:extLst>
          </p:cNvPr>
          <p:cNvSpPr txBox="1">
            <a:spLocks noChangeArrowheads="1"/>
          </p:cNvSpPr>
          <p:nvPr/>
        </p:nvSpPr>
        <p:spPr bwMode="auto">
          <a:xfrm>
            <a:off x="663650" y="4236781"/>
            <a:ext cx="11325150" cy="830997"/>
          </a:xfrm>
          <a:prstGeom prst="rect">
            <a:avLst/>
          </a:prstGeom>
          <a:noFill/>
          <a:ln w="9525">
            <a:noFill/>
            <a:miter lim="800000"/>
            <a:headEnd/>
            <a:tailEnd/>
          </a:ln>
        </p:spPr>
        <p:txBody>
          <a:bodyPr wrap="square">
            <a:spAutoFit/>
          </a:bodyPr>
          <a:lstStyle/>
          <a:p>
            <a:pPr marL="1889125" indent="-1889125">
              <a:buClr>
                <a:srgbClr val="1A315E"/>
              </a:buClr>
              <a:defRPr/>
            </a:pPr>
            <a:endParaRPr lang="en-US" sz="1200" b="1" i="1" dirty="0">
              <a:solidFill>
                <a:schemeClr val="bg1">
                  <a:lumMod val="10000"/>
                </a:schemeClr>
              </a:solidFill>
              <a:latin typeface="Franklin Gothic Book" pitchFamily="34" charset="0"/>
            </a:endParaRPr>
          </a:p>
          <a:p>
            <a:pPr>
              <a:buClr>
                <a:srgbClr val="1A315E"/>
              </a:buClr>
              <a:defRPr/>
            </a:pPr>
            <a:r>
              <a:rPr lang="en-US" sz="2800" b="1" i="1" dirty="0">
                <a:solidFill>
                  <a:srgbClr val="860000"/>
                </a:solidFill>
                <a:latin typeface="Franklin Gothic Book" pitchFamily="34" charset="0"/>
              </a:rPr>
              <a:t>Chapter 4 – </a:t>
            </a:r>
            <a:r>
              <a:rPr lang="en-US" sz="2800" b="1" i="1" dirty="0">
                <a:solidFill>
                  <a:schemeClr val="bg1">
                    <a:lumMod val="10000"/>
                  </a:schemeClr>
                </a:solidFill>
                <a:latin typeface="Franklin Gothic Book" pitchFamily="34" charset="0"/>
              </a:rPr>
              <a:t>Relationships/Modeling I	</a:t>
            </a:r>
            <a:r>
              <a:rPr lang="en-US" sz="2400" b="1" i="1" dirty="0">
                <a:solidFill>
                  <a:srgbClr val="860000"/>
                </a:solidFill>
                <a:latin typeface="Franklin Gothic Book" pitchFamily="34" charset="0"/>
              </a:rPr>
              <a:t>Soc-Dem &amp; Soc-Det </a:t>
            </a:r>
            <a:r>
              <a:rPr lang="en-US" sz="3600" b="1" i="1" dirty="0">
                <a:solidFill>
                  <a:srgbClr val="860000"/>
                </a:solidFill>
                <a:latin typeface="Franklin Gothic Book" pitchFamily="34" charset="0"/>
              </a:rPr>
              <a:t>↔</a:t>
            </a:r>
            <a:r>
              <a:rPr lang="en-US" sz="2400" b="1" i="1" dirty="0">
                <a:solidFill>
                  <a:srgbClr val="860000"/>
                </a:solidFill>
                <a:latin typeface="Franklin Gothic Book" pitchFamily="34" charset="0"/>
              </a:rPr>
              <a:t> ACEs</a:t>
            </a:r>
            <a:endParaRPr lang="en-US" sz="2800" b="1" i="1" dirty="0">
              <a:solidFill>
                <a:srgbClr val="860000"/>
              </a:solidFill>
              <a:latin typeface="Franklin Gothic Book" pitchFamily="34" charset="0"/>
            </a:endParaRPr>
          </a:p>
        </p:txBody>
      </p:sp>
      <p:sp>
        <p:nvSpPr>
          <p:cNvPr id="13" name="TextBox 3">
            <a:extLst>
              <a:ext uri="{FF2B5EF4-FFF2-40B4-BE49-F238E27FC236}">
                <a16:creationId xmlns:a16="http://schemas.microsoft.com/office/drawing/2014/main" id="{D13A1648-C77E-9539-E4B6-088A6F900426}"/>
              </a:ext>
            </a:extLst>
          </p:cNvPr>
          <p:cNvSpPr txBox="1">
            <a:spLocks noChangeArrowheads="1"/>
          </p:cNvSpPr>
          <p:nvPr/>
        </p:nvSpPr>
        <p:spPr bwMode="auto">
          <a:xfrm>
            <a:off x="663650" y="6026979"/>
            <a:ext cx="10522510" cy="659668"/>
          </a:xfrm>
          <a:prstGeom prst="rect">
            <a:avLst/>
          </a:prstGeom>
          <a:noFill/>
          <a:ln w="9525">
            <a:noFill/>
            <a:miter lim="800000"/>
            <a:headEnd/>
            <a:tailEnd/>
          </a:ln>
        </p:spPr>
        <p:txBody>
          <a:bodyPr wrap="square">
            <a:spAutoFit/>
          </a:bodyPr>
          <a:lstStyle/>
          <a:p>
            <a:pPr>
              <a:lnSpc>
                <a:spcPct val="150000"/>
              </a:lnSpc>
              <a:buClr>
                <a:srgbClr val="1A315E"/>
              </a:buClr>
              <a:defRPr/>
            </a:pPr>
            <a:r>
              <a:rPr lang="en-US" sz="2800" b="1" i="1" dirty="0">
                <a:solidFill>
                  <a:srgbClr val="860000"/>
                </a:solidFill>
                <a:latin typeface="Franklin Gothic Book" pitchFamily="34" charset="0"/>
              </a:rPr>
              <a:t>Chapter 6 – </a:t>
            </a:r>
            <a:r>
              <a:rPr lang="en-US" sz="2800" b="1" i="1" dirty="0">
                <a:solidFill>
                  <a:schemeClr val="bg1">
                    <a:lumMod val="10000"/>
                  </a:schemeClr>
                </a:solidFill>
                <a:latin typeface="Franklin Gothic Book" pitchFamily="34" charset="0"/>
              </a:rPr>
              <a:t>Wrap-up	</a:t>
            </a:r>
            <a:r>
              <a:rPr lang="en-US" sz="2400" b="1" i="1" dirty="0">
                <a:solidFill>
                  <a:srgbClr val="860000"/>
                </a:solidFill>
                <a:latin typeface="Franklin Gothic Book" pitchFamily="34" charset="0"/>
              </a:rPr>
              <a:t>Summary, Take-aways, Next Steps, Q/A</a:t>
            </a:r>
            <a:endParaRPr lang="en-US" sz="2800" b="1" i="1" dirty="0">
              <a:solidFill>
                <a:srgbClr val="860000"/>
              </a:solidFill>
              <a:latin typeface="Franklin Gothic Boo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8A2B4-61D3-9D03-2F83-66DD10B6DB97}"/>
              </a:ext>
            </a:extLst>
          </p:cNvPr>
          <p:cNvSpPr txBox="1">
            <a:spLocks noGrp="1"/>
          </p:cNvSpPr>
          <p:nvPr>
            <p:ph type="title" idx="4294967295"/>
          </p:nvPr>
        </p:nvSpPr>
        <p:spPr>
          <a:xfrm>
            <a:off x="619760" y="640080"/>
            <a:ext cx="10383520"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860000"/>
                </a:solidFill>
                <a:effectLst/>
                <a:uLnTx/>
                <a:uFillTx/>
                <a:latin typeface="+mn-lt"/>
                <a:ea typeface="+mn-ea"/>
                <a:cs typeface="+mn-cs"/>
              </a:rPr>
              <a:t>The Study ─ What? Why? How?</a:t>
            </a:r>
          </a:p>
        </p:txBody>
      </p:sp>
    </p:spTree>
    <p:extLst>
      <p:ext uri="{BB962C8B-B14F-4D97-AF65-F5344CB8AC3E}">
        <p14:creationId xmlns:p14="http://schemas.microsoft.com/office/powerpoint/2010/main" val="2220164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6" descr="Map of Sampling Region">
            <a:extLst>
              <a:ext uri="{FF2B5EF4-FFF2-40B4-BE49-F238E27FC236}">
                <a16:creationId xmlns:a16="http://schemas.microsoft.com/office/drawing/2014/main" id="{9CE2D812-3765-E385-9049-9787D5E9C191}"/>
              </a:ext>
            </a:extLst>
          </p:cNvPr>
          <p:cNvGrpSpPr>
            <a:grpSpLocks/>
          </p:cNvGrpSpPr>
          <p:nvPr/>
        </p:nvGrpSpPr>
        <p:grpSpPr bwMode="auto">
          <a:xfrm>
            <a:off x="6731000" y="1720561"/>
            <a:ext cx="4572000" cy="3223221"/>
            <a:chOff x="4343400" y="2514600"/>
            <a:chExt cx="4419600" cy="2926085"/>
          </a:xfrm>
        </p:grpSpPr>
        <p:pic>
          <p:nvPicPr>
            <p:cNvPr id="8198" name="Picture 3">
              <a:extLst>
                <a:ext uri="{FF2B5EF4-FFF2-40B4-BE49-F238E27FC236}">
                  <a16:creationId xmlns:a16="http://schemas.microsoft.com/office/drawing/2014/main" id="{9C312410-8B12-94F6-81BC-F23FEF1EF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514600"/>
              <a:ext cx="4191000" cy="290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Box 4">
              <a:extLst>
                <a:ext uri="{FF2B5EF4-FFF2-40B4-BE49-F238E27FC236}">
                  <a16:creationId xmlns:a16="http://schemas.microsoft.com/office/drawing/2014/main" id="{53E10F3A-BABE-6410-460F-82290AC9B7AD}"/>
                </a:ext>
              </a:extLst>
            </p:cNvPr>
            <p:cNvSpPr txBox="1">
              <a:spLocks noChangeArrowheads="1"/>
            </p:cNvSpPr>
            <p:nvPr/>
          </p:nvSpPr>
          <p:spPr bwMode="auto">
            <a:xfrm>
              <a:off x="4343400" y="5105400"/>
              <a:ext cx="990600" cy="3352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endParaRPr lang="en-US" altLang="en-US"/>
            </a:p>
          </p:txBody>
        </p:sp>
        <p:sp>
          <p:nvSpPr>
            <p:cNvPr id="8200" name="TextBox 5">
              <a:extLst>
                <a:ext uri="{FF2B5EF4-FFF2-40B4-BE49-F238E27FC236}">
                  <a16:creationId xmlns:a16="http://schemas.microsoft.com/office/drawing/2014/main" id="{CF9619C2-EB17-F09B-2B05-C866B20F1CA0}"/>
                </a:ext>
              </a:extLst>
            </p:cNvPr>
            <p:cNvSpPr txBox="1">
              <a:spLocks noChangeArrowheads="1"/>
            </p:cNvSpPr>
            <p:nvPr/>
          </p:nvSpPr>
          <p:spPr bwMode="auto">
            <a:xfrm>
              <a:off x="7772400" y="2710656"/>
              <a:ext cx="990600" cy="3352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endParaRPr lang="en-US" altLang="en-US"/>
            </a:p>
          </p:txBody>
        </p:sp>
      </p:grpSp>
      <p:sp>
        <p:nvSpPr>
          <p:cNvPr id="10242" name="TextBox 3">
            <a:extLst>
              <a:ext uri="{FF2B5EF4-FFF2-40B4-BE49-F238E27FC236}">
                <a16:creationId xmlns:a16="http://schemas.microsoft.com/office/drawing/2014/main" id="{30758DAC-1A4D-D932-36C7-E68BCF13C39E}"/>
              </a:ext>
            </a:extLst>
          </p:cNvPr>
          <p:cNvSpPr txBox="1">
            <a:spLocks noGrp="1" noChangeArrowheads="1"/>
          </p:cNvSpPr>
          <p:nvPr>
            <p:ph type="title" idx="4294967295"/>
          </p:nvPr>
        </p:nvSpPr>
        <p:spPr bwMode="auto">
          <a:xfrm>
            <a:off x="309880" y="42228"/>
            <a:ext cx="8839200" cy="170021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860000"/>
                </a:solidFill>
                <a:effectLst/>
                <a:uLnTx/>
                <a:uFillTx/>
                <a:latin typeface="Franklin Gothic Book" pitchFamily="34" charset="0"/>
                <a:ea typeface="+mn-ea"/>
                <a:cs typeface="+mn-cs"/>
              </a:rPr>
              <a:t>What? </a:t>
            </a:r>
            <a:r>
              <a:rPr kumimoji="0" lang="en-US" sz="4000" b="0" i="0" u="none" strike="noStrike" kern="1200" cap="none" spc="0" normalizeH="0" baseline="0" noProof="0" dirty="0">
                <a:ln>
                  <a:noFill/>
                </a:ln>
                <a:solidFill>
                  <a:srgbClr val="000000"/>
                </a:solidFill>
                <a:effectLst/>
                <a:uLnTx/>
                <a:uFillTx/>
                <a:latin typeface="Franklin Gothic Book" pitchFamily="34" charset="0"/>
                <a:ea typeface="+mn-ea"/>
                <a:cs typeface="+mn-cs"/>
              </a:rPr>
              <a:t>Adult Community Survey - North Country Health and Healthcare</a:t>
            </a:r>
            <a:endParaRPr kumimoji="0" lang="en-US" sz="5400" b="0" i="0" u="none" strike="noStrike" kern="1200" cap="none" spc="0" normalizeH="0" baseline="0" noProof="0" dirty="0">
              <a:ln>
                <a:noFill/>
              </a:ln>
              <a:solidFill>
                <a:srgbClr val="000000"/>
              </a:solidFill>
              <a:effectLst/>
              <a:uLnTx/>
              <a:uFillTx/>
              <a:latin typeface="Franklin Gothic Book" pitchFamily="34" charset="0"/>
              <a:ea typeface="+mn-ea"/>
              <a:cs typeface="+mn-cs"/>
            </a:endParaRPr>
          </a:p>
          <a:p>
            <a:pPr marL="457200" marR="0" lvl="0" indent="-228600" algn="l" defTabSz="914400" rtl="0" eaLnBrk="1" fontAlgn="auto" latinLnBrk="0" hangingPunct="1">
              <a:lnSpc>
                <a:spcPct val="150000"/>
              </a:lnSpc>
              <a:spcBef>
                <a:spcPts val="0"/>
              </a:spcBef>
              <a:spcAft>
                <a:spcPts val="0"/>
              </a:spcAft>
              <a:buClrTx/>
              <a:buSzTx/>
              <a:buFont typeface="Franklin Gothic Book" panose="020B0503020102020204" pitchFamily="34" charset="0"/>
              <a:buChar char="•"/>
              <a:tabLst/>
              <a:defRPr/>
            </a:pPr>
            <a:endParaRPr kumimoji="0" lang="en-US" sz="800" b="1" i="0" u="none" strike="noStrike" kern="1200" cap="none" spc="0" normalizeH="0" baseline="0" noProof="0" dirty="0">
              <a:ln>
                <a:noFill/>
              </a:ln>
              <a:solidFill>
                <a:srgbClr val="000000"/>
              </a:solidFill>
              <a:effectLst/>
              <a:uLnTx/>
              <a:uFillTx/>
              <a:latin typeface="Franklin Gothic Book" pitchFamily="34" charset="0"/>
              <a:ea typeface="+mn-ea"/>
              <a:cs typeface="Arial" charset="0"/>
            </a:endParaRPr>
          </a:p>
        </p:txBody>
      </p:sp>
      <p:sp>
        <p:nvSpPr>
          <p:cNvPr id="3" name="TextBox 2">
            <a:extLst>
              <a:ext uri="{FF2B5EF4-FFF2-40B4-BE49-F238E27FC236}">
                <a16:creationId xmlns:a16="http://schemas.microsoft.com/office/drawing/2014/main" id="{C82641D0-8BC7-B917-06DA-C86764EE471A}"/>
              </a:ext>
            </a:extLst>
          </p:cNvPr>
          <p:cNvSpPr txBox="1"/>
          <p:nvPr/>
        </p:nvSpPr>
        <p:spPr>
          <a:xfrm>
            <a:off x="756920" y="1553210"/>
            <a:ext cx="4876800" cy="5262562"/>
          </a:xfrm>
          <a:prstGeom prst="rect">
            <a:avLst/>
          </a:prstGeom>
          <a:noFill/>
        </p:spPr>
        <p:txBody>
          <a:bodyPr>
            <a:spAutoFit/>
          </a:bodyPr>
          <a:lstStyle/>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Survey completed in February 2026</a:t>
            </a:r>
          </a:p>
          <a:p>
            <a:pPr eaLnBrk="1" fontAlgn="auto" hangingPunct="1">
              <a:spcBef>
                <a:spcPts val="0"/>
              </a:spcBef>
              <a:spcAft>
                <a:spcPts val="0"/>
              </a:spcAft>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latin typeface="Arial" charset="0"/>
                <a:cs typeface="Arial" charset="0"/>
              </a:rPr>
              <a:t>Goal: learn North Country adult residents’ attitudes, opinions, and behaviors related health and healthcare, with particular emphasis on </a:t>
            </a:r>
            <a:r>
              <a:rPr lang="en-US" sz="1400" b="1" u="sng" dirty="0">
                <a:solidFill>
                  <a:srgbClr val="860000"/>
                </a:solidFill>
                <a:latin typeface="Arial" charset="0"/>
                <a:cs typeface="Arial" charset="0"/>
              </a:rPr>
              <a:t>ACEs</a:t>
            </a:r>
            <a:r>
              <a:rPr lang="en-US" sz="1400" b="1" dirty="0">
                <a:latin typeface="Arial" charset="0"/>
                <a:cs typeface="Arial" charset="0"/>
              </a:rPr>
              <a:t> and </a:t>
            </a:r>
            <a:r>
              <a:rPr lang="en-US" sz="1400" b="1" u="sng" dirty="0">
                <a:solidFill>
                  <a:srgbClr val="860000"/>
                </a:solidFill>
                <a:latin typeface="Arial" charset="0"/>
                <a:cs typeface="Arial" charset="0"/>
              </a:rPr>
              <a:t>menstrual health</a:t>
            </a:r>
          </a:p>
          <a:p>
            <a:pPr marL="228600" indent="-228600" eaLnBrk="1" fontAlgn="auto" hangingPunct="1">
              <a:spcBef>
                <a:spcPts val="0"/>
              </a:spcBef>
              <a:spcAft>
                <a:spcPts val="0"/>
              </a:spcAft>
              <a:buFont typeface="Franklin Gothic Book" panose="020B0503020102020204" pitchFamily="34" charset="0"/>
              <a:buChar char="•"/>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Sample in Jefferson, St. Lawrence, Franklin, Essex, and Clinton Counties (300,000 adults in the population)</a:t>
            </a:r>
          </a:p>
          <a:p>
            <a:pPr eaLnBrk="1" fontAlgn="auto" hangingPunct="1">
              <a:spcBef>
                <a:spcPts val="0"/>
              </a:spcBef>
              <a:spcAft>
                <a:spcPts val="0"/>
              </a:spcAft>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Sample Size: </a:t>
            </a:r>
            <a:r>
              <a:rPr lang="en-US" sz="1400" b="1" dirty="0">
                <a:latin typeface="Arial" charset="0"/>
                <a:cs typeface="Arial" charset="0"/>
              </a:rPr>
              <a:t>n=2,991 adult participants</a:t>
            </a:r>
          </a:p>
          <a:p>
            <a:pPr marL="228600" indent="-228600" eaLnBrk="1" fontAlgn="auto" hangingPunct="1">
              <a:spcBef>
                <a:spcPts val="0"/>
              </a:spcBef>
              <a:spcAft>
                <a:spcPts val="0"/>
              </a:spcAft>
              <a:buFont typeface="Franklin Gothic Book" panose="020B0503020102020204" pitchFamily="34" charset="0"/>
              <a:buChar char="•"/>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Residents age 18+, </a:t>
            </a:r>
            <a:r>
              <a:rPr lang="en-US" sz="1400" b="1" u="sng" dirty="0">
                <a:solidFill>
                  <a:srgbClr val="860000"/>
                </a:solidFill>
                <a:latin typeface="Arial" charset="0"/>
                <a:cs typeface="Arial" charset="0"/>
              </a:rPr>
              <a:t>not</a:t>
            </a:r>
            <a:r>
              <a:rPr lang="en-US" sz="1400" b="1" dirty="0">
                <a:solidFill>
                  <a:srgbClr val="860000"/>
                </a:solidFill>
                <a:latin typeface="Arial" charset="0"/>
                <a:cs typeface="Arial" charset="0"/>
              </a:rPr>
              <a:t> exclusively women </a:t>
            </a:r>
          </a:p>
          <a:p>
            <a:pPr marL="228600" indent="-228600" eaLnBrk="1" fontAlgn="auto" hangingPunct="1">
              <a:spcBef>
                <a:spcPts val="0"/>
              </a:spcBef>
              <a:spcAft>
                <a:spcPts val="0"/>
              </a:spcAft>
              <a:buFont typeface="Franklin Gothic Book" panose="020B0503020102020204" pitchFamily="34" charset="0"/>
              <a:buChar char="•"/>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Mixed-mode methodology, AAPOR best practices: random email invitation online, random text message invitation online, and intercepts at FD.</a:t>
            </a:r>
          </a:p>
          <a:p>
            <a:pPr eaLnBrk="1" fontAlgn="auto" hangingPunct="1">
              <a:spcBef>
                <a:spcPts val="0"/>
              </a:spcBef>
              <a:spcAft>
                <a:spcPts val="0"/>
              </a:spcAft>
              <a:defRPr/>
            </a:pPr>
            <a:endParaRPr lang="en-US" sz="1400" b="1" dirty="0">
              <a:solidFill>
                <a:srgbClr val="860000"/>
              </a:solidFill>
              <a:latin typeface="Arial" charset="0"/>
              <a:cs typeface="Arial" charset="0"/>
            </a:endParaRPr>
          </a:p>
          <a:p>
            <a:pPr marL="228600" indent="-228600" eaLnBrk="1" fontAlgn="auto" hangingPunct="1">
              <a:spcBef>
                <a:spcPts val="0"/>
              </a:spcBef>
              <a:spcAft>
                <a:spcPts val="0"/>
              </a:spcAft>
              <a:buFont typeface="Franklin Gothic Book" panose="020B0503020102020204" pitchFamily="34" charset="0"/>
              <a:buChar char="•"/>
              <a:defRPr/>
            </a:pPr>
            <a:r>
              <a:rPr lang="en-US" sz="1400" b="1" dirty="0">
                <a:solidFill>
                  <a:srgbClr val="860000"/>
                </a:solidFill>
                <a:latin typeface="Arial" charset="0"/>
                <a:cs typeface="Arial" charset="0"/>
              </a:rPr>
              <a:t>Weighted toward population demographic parameters (within counties – Gender, Age, Education, Race, Military Affiliation (in only Jeff), and finally by sampling modality and, for the NC Region – by County Population Sizes</a:t>
            </a:r>
            <a:endParaRPr lang="en-US" sz="1400" b="1" i="1" dirty="0">
              <a:solidFill>
                <a:srgbClr val="860000"/>
              </a:solidFill>
              <a:latin typeface="Arial" charset="0"/>
              <a:cs typeface="Arial" charset="0"/>
            </a:endParaRPr>
          </a:p>
        </p:txBody>
      </p:sp>
      <p:sp>
        <p:nvSpPr>
          <p:cNvPr id="8197" name="TextBox 8">
            <a:extLst>
              <a:ext uri="{FF2B5EF4-FFF2-40B4-BE49-F238E27FC236}">
                <a16:creationId xmlns:a16="http://schemas.microsoft.com/office/drawing/2014/main" id="{3A0F66DC-0C9A-D226-264E-440C67E6F428}"/>
              </a:ext>
            </a:extLst>
          </p:cNvPr>
          <p:cNvSpPr txBox="1">
            <a:spLocks noChangeArrowheads="1"/>
          </p:cNvSpPr>
          <p:nvPr/>
        </p:nvSpPr>
        <p:spPr bwMode="auto">
          <a:xfrm>
            <a:off x="6477000" y="5151032"/>
            <a:ext cx="53441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r>
              <a:rPr lang="en-US" altLang="en-US" i="1" dirty="0">
                <a:latin typeface="Arial" panose="020B0604020202020204" pitchFamily="34" charset="0"/>
                <a:cs typeface="Calibri" panose="020F0502020204030204" pitchFamily="34" charset="0"/>
              </a:rPr>
              <a:t>This representative sample includes 853 residents of Jefferson County, 580 from St. Lawrence County, 339 from Franklin County, 424 from Essex County, and 795 from Clinton County</a:t>
            </a:r>
            <a:endParaRPr lang="en-US" alt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1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37A45CD2-43E7-002D-D402-BF1AF6B0240C}"/>
              </a:ext>
            </a:extLst>
          </p:cNvPr>
          <p:cNvSpPr txBox="1">
            <a:spLocks noGrp="1" noChangeArrowheads="1"/>
          </p:cNvSpPr>
          <p:nvPr>
            <p:ph type="title" idx="4294967295"/>
          </p:nvPr>
        </p:nvSpPr>
        <p:spPr bwMode="auto">
          <a:xfrm>
            <a:off x="101600" y="172721"/>
            <a:ext cx="10261600" cy="2092881"/>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a:t>
            </a:r>
            <a:r>
              <a:rPr kumimoji="0" lang="en-US" sz="5600" b="0" i="0" u="none" strike="noStrike" kern="1200" cap="none" spc="0" normalizeH="0" baseline="0" noProof="0" dirty="0">
                <a:ln>
                  <a:noFill/>
                </a:ln>
                <a:solidFill>
                  <a:srgbClr val="000000"/>
                </a:solidFill>
                <a:effectLst/>
                <a:uLnTx/>
                <a:uFillTx/>
                <a:latin typeface="Franklin Gothic Book" pitchFamily="34" charset="0"/>
                <a:ea typeface="+mn-ea"/>
                <a:cs typeface="+mn-cs"/>
              </a:rPr>
              <a:t>Survey Sections</a:t>
            </a:r>
            <a:endParaRPr kumimoji="0" lang="en-US" sz="5600" b="0" i="1" u="none" strike="noStrike" kern="1200" cap="none" spc="0" normalizeH="0" baseline="0" noProof="0" dirty="0">
              <a:ln>
                <a:noFill/>
              </a:ln>
              <a:solidFill>
                <a:srgbClr val="000000"/>
              </a:solidFill>
              <a:effectLst/>
              <a:uLnTx/>
              <a:uFillTx/>
              <a:latin typeface="Franklin Gothic Boo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mn-lt"/>
                <a:ea typeface="+mn-ea"/>
                <a:cs typeface="+mn-cs"/>
              </a:rPr>
              <a:t>Interviews included total of ≈95 questions, comprised of 6 </a:t>
            </a:r>
            <a:r>
              <a:rPr kumimoji="0" lang="en-US" sz="2400" b="0" i="1" u="none" strike="noStrike" kern="1200" cap="none" spc="0" normalizeH="0" baseline="0" noProof="0" dirty="0">
                <a:ln>
                  <a:noFill/>
                </a:ln>
                <a:solidFill>
                  <a:srgbClr val="000000"/>
                </a:solidFill>
                <a:effectLst/>
                <a:uLnTx/>
                <a:uFillTx/>
                <a:latin typeface="+mn-lt"/>
                <a:ea typeface="+mn-ea"/>
                <a:cs typeface="+mn-cs"/>
              </a:rPr>
              <a:t>sections of survey questions</a:t>
            </a:r>
            <a:r>
              <a:rPr kumimoji="0" lang="en-US" sz="24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mn-lt"/>
              <a:ea typeface="+mn-ea"/>
              <a:cs typeface="+mn-cs"/>
            </a:endParaRPr>
          </a:p>
        </p:txBody>
      </p:sp>
      <p:pic>
        <p:nvPicPr>
          <p:cNvPr id="10242" name="Picture 2" descr="Page 1 of Survey">
            <a:extLst>
              <a:ext uri="{FF2B5EF4-FFF2-40B4-BE49-F238E27FC236}">
                <a16:creationId xmlns:a16="http://schemas.microsoft.com/office/drawing/2014/main" id="{54E8E3B6-C683-37CD-E348-6FA82D613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113" y="71120"/>
            <a:ext cx="1679170" cy="22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Page 2 of Survey">
            <a:extLst>
              <a:ext uri="{FF2B5EF4-FFF2-40B4-BE49-F238E27FC236}">
                <a16:creationId xmlns:a16="http://schemas.microsoft.com/office/drawing/2014/main" id="{D4B8AEF4-A84C-7EE6-8570-E6115592F5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6113" y="2401980"/>
            <a:ext cx="1679171"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Page 3 of Survey">
            <a:extLst>
              <a:ext uri="{FF2B5EF4-FFF2-40B4-BE49-F238E27FC236}">
                <a16:creationId xmlns:a16="http://schemas.microsoft.com/office/drawing/2014/main" id="{99AECC26-BF36-8233-AA36-EAE51F22D5C2}"/>
              </a:ext>
            </a:extLst>
          </p:cNvPr>
          <p:cNvPicPr>
            <a:picLocks noChangeAspect="1"/>
          </p:cNvPicPr>
          <p:nvPr/>
        </p:nvPicPr>
        <p:blipFill>
          <a:blip r:embed="rId5"/>
          <a:stretch>
            <a:fillRect/>
          </a:stretch>
        </p:blipFill>
        <p:spPr>
          <a:xfrm>
            <a:off x="10276113" y="4656973"/>
            <a:ext cx="1682496" cy="2138726"/>
          </a:xfrm>
          <a:prstGeom prst="rect">
            <a:avLst/>
          </a:prstGeom>
          <a:ln>
            <a:solidFill>
              <a:schemeClr val="tx1"/>
            </a:solidFill>
          </a:ln>
        </p:spPr>
      </p:pic>
      <p:sp>
        <p:nvSpPr>
          <p:cNvPr id="4" name="TextBox 3">
            <a:extLst>
              <a:ext uri="{FF2B5EF4-FFF2-40B4-BE49-F238E27FC236}">
                <a16:creationId xmlns:a16="http://schemas.microsoft.com/office/drawing/2014/main" id="{13B8E984-997B-B0C8-1939-2A373CEF0864}"/>
              </a:ext>
            </a:extLst>
          </p:cNvPr>
          <p:cNvSpPr txBox="1">
            <a:spLocks noChangeArrowheads="1"/>
          </p:cNvSpPr>
          <p:nvPr/>
        </p:nvSpPr>
        <p:spPr bwMode="auto">
          <a:xfrm>
            <a:off x="233391" y="1884964"/>
            <a:ext cx="10261600" cy="4909036"/>
          </a:xfrm>
          <a:prstGeom prst="rect">
            <a:avLst/>
          </a:prstGeom>
          <a:noFill/>
          <a:ln w="9525">
            <a:noFill/>
            <a:miter lim="800000"/>
            <a:headEnd/>
            <a:tailEnd/>
          </a:ln>
        </p:spPr>
        <p:txBody>
          <a:bodyPr wrap="square">
            <a:spAutoFit/>
          </a:bodyPr>
          <a:lstStyle/>
          <a:p>
            <a:pPr eaLnBrk="1" fontAlgn="auto" hangingPunct="1">
              <a:spcBef>
                <a:spcPts val="0"/>
              </a:spcBef>
              <a:spcAft>
                <a:spcPts val="0"/>
              </a:spcAft>
              <a:defRPr/>
            </a:pPr>
            <a:endParaRPr lang="en-US" sz="900" dirty="0">
              <a:solidFill>
                <a:srgbClr val="000000"/>
              </a:solidFill>
              <a:latin typeface="+mn-lt"/>
            </a:endParaRPr>
          </a:p>
          <a:p>
            <a:pPr eaLnBrk="1" fontAlgn="auto" hangingPunct="1">
              <a:spcBef>
                <a:spcPts val="0"/>
              </a:spcBef>
              <a:spcAft>
                <a:spcPts val="0"/>
              </a:spcAft>
              <a:defRPr/>
            </a:pPr>
            <a:r>
              <a:rPr lang="en-US" sz="4000" b="1" dirty="0">
                <a:solidFill>
                  <a:srgbClr val="860000"/>
                </a:solidFill>
                <a:latin typeface="+mn-lt"/>
              </a:rPr>
              <a:t>Survey Sections:</a:t>
            </a:r>
            <a:endParaRPr lang="en-US" sz="3600" b="1" i="1" dirty="0">
              <a:solidFill>
                <a:srgbClr val="860000"/>
              </a:solidFill>
              <a:latin typeface="+mn-lt"/>
            </a:endParaRPr>
          </a:p>
          <a:p>
            <a:pPr marL="457200" indent="-457200">
              <a:buFont typeface="+mj-lt"/>
              <a:buAutoNum type="arabicPeriod"/>
              <a:defRPr/>
            </a:pPr>
            <a:r>
              <a:rPr lang="en-US" sz="3600" b="1" i="1" dirty="0">
                <a:solidFill>
                  <a:schemeClr val="tx2"/>
                </a:solidFill>
              </a:rPr>
              <a:t>Socio-Demographic Characteristics of Participants</a:t>
            </a:r>
            <a:r>
              <a:rPr lang="en-US" sz="2000" b="1" i="1" dirty="0">
                <a:solidFill>
                  <a:schemeClr val="tx2"/>
                </a:solidFill>
              </a:rPr>
              <a:t> (9 Q)</a:t>
            </a:r>
          </a:p>
          <a:p>
            <a:pPr marL="457200" indent="-457200">
              <a:buFont typeface="+mj-lt"/>
              <a:buAutoNum type="arabicPeriod" startAt="2"/>
              <a:defRPr/>
            </a:pPr>
            <a:r>
              <a:rPr lang="en-US" sz="3600" b="1" i="1" dirty="0">
                <a:solidFill>
                  <a:schemeClr val="tx2"/>
                </a:solidFill>
              </a:rPr>
              <a:t>Social Determinants of Health</a:t>
            </a:r>
            <a:r>
              <a:rPr lang="en-US" sz="2000" b="1" i="1" dirty="0">
                <a:solidFill>
                  <a:schemeClr val="tx2"/>
                </a:solidFill>
              </a:rPr>
              <a:t> (4 Q)</a:t>
            </a:r>
            <a:endParaRPr lang="en-US" sz="3600" b="1" i="1" dirty="0">
              <a:solidFill>
                <a:schemeClr val="tx2"/>
              </a:solidFill>
            </a:endParaRPr>
          </a:p>
          <a:p>
            <a:pPr marL="457200" indent="-457200">
              <a:buFontTx/>
              <a:buAutoNum type="arabicPeriod" startAt="2"/>
              <a:defRPr/>
            </a:pPr>
            <a:r>
              <a:rPr lang="en-US" sz="3600" b="1" i="1" dirty="0">
                <a:solidFill>
                  <a:schemeClr val="tx2"/>
                </a:solidFill>
              </a:rPr>
              <a:t>Participants’ Health Conditions </a:t>
            </a:r>
            <a:r>
              <a:rPr lang="en-US" sz="2000" b="1" i="1" dirty="0">
                <a:solidFill>
                  <a:schemeClr val="tx2"/>
                </a:solidFill>
              </a:rPr>
              <a:t>(12 Q)</a:t>
            </a:r>
            <a:r>
              <a:rPr lang="en-US" sz="3600" b="1" i="1" dirty="0">
                <a:solidFill>
                  <a:schemeClr val="tx2"/>
                </a:solidFill>
              </a:rPr>
              <a:t> </a:t>
            </a:r>
          </a:p>
          <a:p>
            <a:pPr marL="457200" indent="-457200">
              <a:buAutoNum type="arabicPeriod" startAt="2"/>
              <a:defRPr/>
            </a:pPr>
            <a:r>
              <a:rPr lang="en-US" sz="3600" b="1" i="1" dirty="0">
                <a:solidFill>
                  <a:schemeClr val="tx2"/>
                </a:solidFill>
              </a:rPr>
              <a:t>Challenges Accessing Healthcare </a:t>
            </a:r>
            <a:r>
              <a:rPr lang="en-US" sz="2000" b="1" i="1" dirty="0">
                <a:solidFill>
                  <a:schemeClr val="tx2"/>
                </a:solidFill>
              </a:rPr>
              <a:t>(9 Q)</a:t>
            </a:r>
          </a:p>
          <a:p>
            <a:pPr marL="457200" indent="-457200" eaLnBrk="1" fontAlgn="auto" hangingPunct="1">
              <a:spcBef>
                <a:spcPts val="0"/>
              </a:spcBef>
              <a:spcAft>
                <a:spcPts val="0"/>
              </a:spcAft>
              <a:buAutoNum type="arabicPeriod" startAt="2"/>
              <a:defRPr/>
            </a:pPr>
            <a:r>
              <a:rPr lang="en-US" sz="3600" b="1" i="1" dirty="0">
                <a:solidFill>
                  <a:schemeClr val="tx2"/>
                </a:solidFill>
                <a:latin typeface="+mn-lt"/>
              </a:rPr>
              <a:t>Adverse Childhood Experiences </a:t>
            </a:r>
            <a:r>
              <a:rPr lang="en-US" sz="2000" b="1" i="1" dirty="0">
                <a:solidFill>
                  <a:schemeClr val="tx2"/>
                </a:solidFill>
              </a:rPr>
              <a:t>(36 Q)</a:t>
            </a:r>
          </a:p>
          <a:p>
            <a:pPr marL="457200" indent="-457200">
              <a:buFontTx/>
              <a:buAutoNum type="arabicPeriod" startAt="2"/>
              <a:defRPr/>
            </a:pPr>
            <a:r>
              <a:rPr lang="en-US" sz="3600" b="1" i="1" dirty="0">
                <a:solidFill>
                  <a:schemeClr val="tx2"/>
                </a:solidFill>
              </a:rPr>
              <a:t>Menstrual Health </a:t>
            </a:r>
            <a:r>
              <a:rPr lang="en-US" sz="2000" b="1" i="1" dirty="0">
                <a:solidFill>
                  <a:schemeClr val="tx2"/>
                </a:solidFill>
              </a:rPr>
              <a:t>(25 Q)</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BB8C0EC9-323B-BF3B-D4DD-0D35736A63D9}"/>
              </a:ext>
            </a:extLst>
          </p:cNvPr>
          <p:cNvSpPr txBox="1">
            <a:spLocks noGrp="1" noChangeArrowheads="1"/>
          </p:cNvSpPr>
          <p:nvPr>
            <p:ph type="title" idx="4294967295"/>
          </p:nvPr>
        </p:nvSpPr>
        <p:spPr bwMode="auto">
          <a:xfrm>
            <a:off x="231494" y="12067"/>
            <a:ext cx="10639706" cy="2747419"/>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860000"/>
                </a:solidFill>
                <a:effectLst/>
                <a:uLnTx/>
                <a:uFillTx/>
                <a:latin typeface="Franklin Gothic Book" pitchFamily="34" charset="0"/>
                <a:ea typeface="+mn-ea"/>
                <a:cs typeface="+mn-cs"/>
              </a:rPr>
              <a:t>Why? </a:t>
            </a:r>
            <a:r>
              <a:rPr kumimoji="0" lang="en-US" sz="5400" b="0" i="0" u="none" strike="noStrike" kern="1200" cap="none" spc="0" normalizeH="0" baseline="0" noProof="0" dirty="0">
                <a:ln>
                  <a:noFill/>
                </a:ln>
                <a:solidFill>
                  <a:srgbClr val="000000"/>
                </a:solidFill>
                <a:effectLst/>
                <a:uLnTx/>
                <a:uFillTx/>
                <a:latin typeface="Franklin Gothic Book" pitchFamily="34" charset="0"/>
                <a:ea typeface="+mn-ea"/>
                <a:cs typeface="+mn-cs"/>
              </a:rPr>
              <a:t>ACE’s – Health Conditions – Menstrual Health – Healthcare Access - Rurality</a:t>
            </a:r>
          </a:p>
          <a:p>
            <a:pPr marL="457200" marR="0" lvl="0" indent="-228600" algn="l" defTabSz="914400" rtl="0" eaLnBrk="1" fontAlgn="auto" latinLnBrk="0" hangingPunct="1">
              <a:lnSpc>
                <a:spcPct val="150000"/>
              </a:lnSpc>
              <a:spcBef>
                <a:spcPts val="0"/>
              </a:spcBef>
              <a:spcAft>
                <a:spcPts val="0"/>
              </a:spcAft>
              <a:buClrTx/>
              <a:buSzTx/>
              <a:buFont typeface="Franklin Gothic Book" panose="020B0503020102020204" pitchFamily="34" charset="0"/>
              <a:buChar char="•"/>
              <a:tabLst/>
              <a:defRPr/>
            </a:pPr>
            <a:endParaRPr kumimoji="0" lang="en-US" sz="800" b="1" i="0" u="none" strike="noStrike" kern="1200" cap="none" spc="0" normalizeH="0" baseline="0" noProof="0" dirty="0">
              <a:ln>
                <a:noFill/>
              </a:ln>
              <a:solidFill>
                <a:srgbClr val="000000"/>
              </a:solidFill>
              <a:effectLst/>
              <a:uLnTx/>
              <a:uFillTx/>
              <a:latin typeface="Franklin Gothic Book" pitchFamily="34" charset="0"/>
              <a:ea typeface="+mn-ea"/>
              <a:cs typeface="Arial" charset="0"/>
            </a:endParaRPr>
          </a:p>
        </p:txBody>
      </p:sp>
      <p:sp>
        <p:nvSpPr>
          <p:cNvPr id="2" name="TextBox 1">
            <a:extLst>
              <a:ext uri="{FF2B5EF4-FFF2-40B4-BE49-F238E27FC236}">
                <a16:creationId xmlns:a16="http://schemas.microsoft.com/office/drawing/2014/main" id="{7058370C-4543-3E45-25E5-20A02AF877DA}"/>
              </a:ext>
            </a:extLst>
          </p:cNvPr>
          <p:cNvSpPr txBox="1"/>
          <p:nvPr/>
        </p:nvSpPr>
        <p:spPr>
          <a:xfrm>
            <a:off x="323448" y="3161666"/>
            <a:ext cx="10893192" cy="2677656"/>
          </a:xfrm>
          <a:prstGeom prst="rect">
            <a:avLst/>
          </a:prstGeom>
          <a:noFill/>
        </p:spPr>
        <p:txBody>
          <a:bodyPr wrap="square" rtlCol="0">
            <a:spAutoFit/>
          </a:bodyPr>
          <a:lstStyle/>
          <a:p>
            <a:pPr marL="342900" indent="-342900">
              <a:buFont typeface="Wingdings" pitchFamily="2" charset="2"/>
              <a:buChar char="Ø"/>
            </a:pPr>
            <a:r>
              <a:rPr lang="en-US" sz="2800" dirty="0"/>
              <a:t>Continuation of Menstrual Health study (expanded version)</a:t>
            </a:r>
          </a:p>
          <a:p>
            <a:pPr marL="342900" indent="-342900">
              <a:buFont typeface="Wingdings" pitchFamily="2" charset="2"/>
              <a:buChar char="Ø"/>
            </a:pPr>
            <a:r>
              <a:rPr lang="en-US" sz="2800" dirty="0"/>
              <a:t>Attempt to capture </a:t>
            </a:r>
            <a:r>
              <a:rPr lang="en-US" sz="2800" dirty="0" err="1"/>
              <a:t>SDoH</a:t>
            </a:r>
            <a:r>
              <a:rPr lang="en-US" sz="2800" dirty="0"/>
              <a:t>, ACEs, Menstrual, and Chronic Health connections in one survey</a:t>
            </a:r>
          </a:p>
          <a:p>
            <a:pPr marL="342900" indent="-342900">
              <a:buFont typeface="Wingdings" pitchFamily="2" charset="2"/>
              <a:buChar char="Ø"/>
            </a:pPr>
            <a:r>
              <a:rPr lang="en-US" sz="2800" dirty="0"/>
              <a:t>Rural Women’ Health </a:t>
            </a:r>
          </a:p>
          <a:p>
            <a:pPr marL="342900" indent="-342900">
              <a:buFont typeface="Wingdings" pitchFamily="2" charset="2"/>
              <a:buChar char="Ø"/>
            </a:pPr>
            <a:r>
              <a:rPr lang="en-US" sz="2800" dirty="0"/>
              <a:t>Extended ACEs relevant to rural areas</a:t>
            </a:r>
          </a:p>
          <a:p>
            <a:pPr marL="342900" indent="-342900">
              <a:buFont typeface="Wingdings" pitchFamily="2" charset="2"/>
              <a:buChar char="Ø"/>
            </a:pPr>
            <a:r>
              <a:rPr lang="en-US" sz="2800" dirty="0"/>
              <a:t>‘Care’ in Healthcare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3250C6B5-DAF0-0E7C-D7B0-2D32923556AA}"/>
              </a:ext>
            </a:extLst>
          </p:cNvPr>
          <p:cNvSpPr txBox="1">
            <a:spLocks noGrp="1" noChangeArrowheads="1"/>
          </p:cNvSpPr>
          <p:nvPr>
            <p:ph type="title" idx="4294967295"/>
          </p:nvPr>
        </p:nvSpPr>
        <p:spPr bwMode="auto">
          <a:xfrm>
            <a:off x="582614" y="165100"/>
            <a:ext cx="5757226" cy="695575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How? </a:t>
            </a:r>
            <a:r>
              <a:rPr kumimoji="0" lang="en-US" sz="5600" b="0" i="0" u="none" strike="noStrike" kern="1200" cap="none" spc="0" normalizeH="0" baseline="0" noProof="0" dirty="0">
                <a:ln>
                  <a:noFill/>
                </a:ln>
                <a:solidFill>
                  <a:srgbClr val="000000"/>
                </a:solidFill>
                <a:effectLst/>
                <a:uLnTx/>
                <a:uFillTx/>
                <a:latin typeface="Franklin Gothic Book" pitchFamily="34" charset="0"/>
                <a:ea typeface="+mn-ea"/>
                <a:cs typeface="+mn-cs"/>
              </a:rPr>
              <a:t>Methodology</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After weighting: </a:t>
            </a:r>
            <a:r>
              <a:rPr kumimoji="0" lang="en-US" sz="1800" b="1" i="0" u="none" strike="noStrike" kern="1200" cap="none" spc="0" normalizeH="0" baseline="0" noProof="0" dirty="0">
                <a:ln>
                  <a:noFill/>
                </a:ln>
                <a:solidFill>
                  <a:srgbClr val="860000"/>
                </a:solidFill>
                <a:effectLst/>
                <a:uLnTx/>
                <a:uFillTx/>
                <a:latin typeface="Franklin Gothic Book" pitchFamily="34" charset="0"/>
                <a:ea typeface="+mn-ea"/>
                <a:cs typeface="+mn-cs"/>
              </a:rPr>
              <a:t>≈ (1/2) via email, ≈ (1/2) via MMS/SMS</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In Jefferson, however, 15% via intercept</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Design Effect ≈2.0 (very good considering the # weight factors)</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Response rates incredibly high compared to current AAPOR industry standards (E=2-%3%, TM=4%-6%)</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2000" b="1" i="0" u="none" strike="noStrike" kern="1200" cap="none" spc="0" normalizeH="0" baseline="0" noProof="0" dirty="0">
                <a:ln>
                  <a:noFill/>
                </a:ln>
                <a:solidFill>
                  <a:srgbClr val="860000"/>
                </a:solidFill>
                <a:effectLst/>
                <a:uLnTx/>
                <a:uFillTx/>
                <a:latin typeface="+mn-lt"/>
                <a:ea typeface="+mn-ea"/>
                <a:cs typeface="+mn-cs"/>
              </a:rPr>
              <a:t>Margin of Error: </a:t>
            </a:r>
          </a:p>
          <a:p>
            <a:pPr marL="800100" marR="0" lvl="1"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2000" b="1" i="0" u="none" strike="noStrike" kern="1200" cap="none" spc="0" normalizeH="0" baseline="0" noProof="0" dirty="0">
                <a:ln>
                  <a:noFill/>
                </a:ln>
                <a:solidFill>
                  <a:srgbClr val="860000"/>
                </a:solidFill>
                <a:effectLst/>
                <a:uLnTx/>
                <a:uFillTx/>
                <a:latin typeface="Franklin Gothic Book" pitchFamily="34" charset="0"/>
                <a:ea typeface="+mn-ea"/>
                <a:cs typeface="Arial" charset="0"/>
              </a:rPr>
              <a:t>approximately ±2.0% for the 2026 region-wide estimates</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Margin of Error is </a:t>
            </a:r>
            <a:r>
              <a:rPr kumimoji="0" lang="en-US" sz="1800" b="0" i="1" u="none" strike="noStrike" kern="1200" cap="none" spc="0" normalizeH="0" baseline="0" noProof="0" dirty="0">
                <a:ln>
                  <a:noFill/>
                </a:ln>
                <a:solidFill>
                  <a:srgbClr val="000000"/>
                </a:solidFill>
                <a:effectLst/>
                <a:uLnTx/>
                <a:uFillTx/>
                <a:latin typeface="Franklin Gothic Book" pitchFamily="34" charset="0"/>
                <a:ea typeface="+mn-ea"/>
                <a:cs typeface="+mn-cs"/>
              </a:rPr>
              <a:t>larger</a:t>
            </a: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 than </a:t>
            </a: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Arial" charset="0"/>
              </a:rPr>
              <a:t>±2.0% when investigating smaller subgroups (such as only one county, or only those who are low income, or North Country natives, etc.…)</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Arial" charset="0"/>
            </a:endParaRPr>
          </a:p>
        </p:txBody>
      </p:sp>
      <p:graphicFrame>
        <p:nvGraphicFramePr>
          <p:cNvPr id="3" name="Table 2">
            <a:extLst>
              <a:ext uri="{FF2B5EF4-FFF2-40B4-BE49-F238E27FC236}">
                <a16:creationId xmlns:a16="http://schemas.microsoft.com/office/drawing/2014/main" id="{60BB018F-941A-3417-F916-FBD78916D4DF}"/>
              </a:ext>
            </a:extLst>
          </p:cNvPr>
          <p:cNvGraphicFramePr>
            <a:graphicFrameLocks noGrp="1"/>
          </p:cNvGraphicFramePr>
          <p:nvPr>
            <p:extLst>
              <p:ext uri="{D42A27DB-BD31-4B8C-83A1-F6EECF244321}">
                <p14:modId xmlns:p14="http://schemas.microsoft.com/office/powerpoint/2010/main" val="3547380785"/>
              </p:ext>
            </p:extLst>
          </p:nvPr>
        </p:nvGraphicFramePr>
        <p:xfrm>
          <a:off x="6096000" y="472739"/>
          <a:ext cx="2362200" cy="6340471"/>
        </p:xfrm>
        <a:graphic>
          <a:graphicData uri="http://schemas.openxmlformats.org/drawingml/2006/table">
            <a:tbl>
              <a:tblPr firstRow="1"/>
              <a:tblGrid>
                <a:gridCol w="1052104">
                  <a:extLst>
                    <a:ext uri="{9D8B030D-6E8A-4147-A177-3AD203B41FA5}">
                      <a16:colId xmlns:a16="http://schemas.microsoft.com/office/drawing/2014/main" val="20000"/>
                    </a:ext>
                  </a:extLst>
                </a:gridCol>
                <a:gridCol w="1310096">
                  <a:extLst>
                    <a:ext uri="{9D8B030D-6E8A-4147-A177-3AD203B41FA5}">
                      <a16:colId xmlns:a16="http://schemas.microsoft.com/office/drawing/2014/main" val="20001"/>
                    </a:ext>
                  </a:extLst>
                </a:gridCol>
              </a:tblGrid>
              <a:tr h="756409">
                <a:tc>
                  <a:txBody>
                    <a:bodyPr/>
                    <a:lstStyle/>
                    <a:p>
                      <a:pPr marL="0" marR="0" algn="ctr">
                        <a:lnSpc>
                          <a:spcPct val="115000"/>
                        </a:lnSpc>
                        <a:spcBef>
                          <a:spcPts val="0"/>
                        </a:spcBef>
                        <a:spcAft>
                          <a:spcPts val="0"/>
                        </a:spcAft>
                      </a:pPr>
                      <a:r>
                        <a:rPr lang="en-US" sz="1300" b="1" dirty="0">
                          <a:solidFill>
                            <a:srgbClr val="860000"/>
                          </a:solidFill>
                          <a:latin typeface="Arial"/>
                          <a:ea typeface="Calibri"/>
                          <a:cs typeface="Times New Roman"/>
                        </a:rPr>
                        <a:t>Sample Size (n=…)</a:t>
                      </a:r>
                      <a:endParaRPr lang="en-US" sz="1300" b="1" dirty="0">
                        <a:solidFill>
                          <a:srgbClr val="860000"/>
                        </a:solidFill>
                        <a:latin typeface="Calibri"/>
                        <a:ea typeface="Calibri"/>
                        <a:cs typeface="Times New Roman"/>
                      </a:endParaRPr>
                    </a:p>
                  </a:txBody>
                  <a:tcPr marL="68543" marR="68543"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0"/>
                        </a:spcAft>
                      </a:pPr>
                      <a:r>
                        <a:rPr lang="en-US" sz="1300" b="1" i="1" dirty="0">
                          <a:solidFill>
                            <a:srgbClr val="860000"/>
                          </a:solidFill>
                          <a:latin typeface="Arial"/>
                          <a:ea typeface="Calibri"/>
                          <a:cs typeface="Times New Roman"/>
                        </a:rPr>
                        <a:t>Approximate</a:t>
                      </a:r>
                      <a:r>
                        <a:rPr lang="en-US" sz="1300" b="1" dirty="0">
                          <a:solidFill>
                            <a:srgbClr val="860000"/>
                          </a:solidFill>
                          <a:latin typeface="Arial"/>
                          <a:ea typeface="Calibri"/>
                          <a:cs typeface="Times New Roman"/>
                        </a:rPr>
                        <a:t> Margin of Error</a:t>
                      </a:r>
                      <a:endParaRPr lang="en-US" sz="1300" b="1" dirty="0">
                        <a:solidFill>
                          <a:srgbClr val="860000"/>
                        </a:solidFill>
                        <a:latin typeface="Calibri"/>
                        <a:ea typeface="Calibri"/>
                        <a:cs typeface="Times New Roman"/>
                      </a:endParaRPr>
                    </a:p>
                  </a:txBody>
                  <a:tcPr marL="68543" marR="68543"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293898">
                <a:tc>
                  <a:txBody>
                    <a:bodyPr/>
                    <a:lstStyle/>
                    <a:p>
                      <a:pPr algn="ctr" fontAlgn="b"/>
                      <a:r>
                        <a:rPr lang="en-US" sz="1400" b="1" i="0" u="none" strike="noStrike" dirty="0">
                          <a:solidFill>
                            <a:srgbClr val="860000"/>
                          </a:solidFill>
                          <a:latin typeface="Arial"/>
                        </a:rPr>
                        <a:t>30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±20.2%</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93898">
                <a:tc>
                  <a:txBody>
                    <a:bodyPr/>
                    <a:lstStyle/>
                    <a:p>
                      <a:pPr algn="ctr" fontAlgn="b"/>
                      <a:r>
                        <a:rPr lang="en-US" sz="1400" b="1" i="0" u="none" strike="noStrike" dirty="0">
                          <a:solidFill>
                            <a:srgbClr val="860000"/>
                          </a:solidFill>
                          <a:latin typeface="Arial"/>
                        </a:rPr>
                        <a:t>50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±15.7%</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93898">
                <a:tc>
                  <a:txBody>
                    <a:bodyPr/>
                    <a:lstStyle/>
                    <a:p>
                      <a:pPr algn="ctr" fontAlgn="b"/>
                      <a:r>
                        <a:rPr lang="en-US" sz="1400" b="1" i="0" u="none" strike="noStrike" dirty="0">
                          <a:solidFill>
                            <a:srgbClr val="860000"/>
                          </a:solidFill>
                          <a:latin typeface="Arial"/>
                        </a:rPr>
                        <a:t>100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±11.1%</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93898">
                <a:tc>
                  <a:txBody>
                    <a:bodyPr/>
                    <a:lstStyle/>
                    <a:p>
                      <a:pPr algn="ctr" fontAlgn="b"/>
                      <a:r>
                        <a:rPr lang="en-US" sz="1400" b="1" i="0" u="none" strike="noStrike" dirty="0">
                          <a:solidFill>
                            <a:srgbClr val="860000"/>
                          </a:solidFill>
                          <a:latin typeface="Arial"/>
                        </a:rPr>
                        <a:t>150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±9.0%</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93898">
                <a:tc>
                  <a:txBody>
                    <a:bodyPr/>
                    <a:lstStyle/>
                    <a:p>
                      <a:pPr algn="ctr" fontAlgn="b"/>
                      <a:r>
                        <a:rPr lang="en-US" sz="1400" b="1" i="0" u="none" strike="noStrike" dirty="0">
                          <a:solidFill>
                            <a:srgbClr val="860000"/>
                          </a:solidFill>
                          <a:latin typeface="Arial"/>
                        </a:rPr>
                        <a:t>200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±7.8%</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93898">
                <a:tc>
                  <a:txBody>
                    <a:bodyPr/>
                    <a:lstStyle/>
                    <a:p>
                      <a:pPr algn="ctr" fontAlgn="b"/>
                      <a:r>
                        <a:rPr lang="en-US" sz="1400" b="1" i="0" u="none" strike="noStrike" dirty="0">
                          <a:solidFill>
                            <a:srgbClr val="860000"/>
                          </a:solidFill>
                          <a:latin typeface="Arial"/>
                        </a:rPr>
                        <a:t>250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±7.0%</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93898">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300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±6.4%</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93898">
                <a:tc>
                  <a:txBody>
                    <a:bodyPr/>
                    <a:lstStyle/>
                    <a:p>
                      <a:pPr algn="ctr"/>
                      <a:r>
                        <a:rPr lang="en-US" sz="1400" b="1" i="0" u="none" strike="noStrike" dirty="0">
                          <a:solidFill>
                            <a:srgbClr val="860000"/>
                          </a:solidFill>
                          <a:latin typeface="Arial" panose="020B0604020202020204" pitchFamily="34" charset="0"/>
                          <a:cs typeface="Arial" panose="020B0604020202020204" pitchFamily="34" charset="0"/>
                        </a:rPr>
                        <a:t>339</a:t>
                      </a:r>
                      <a:endParaRPr lang="en-US" sz="1400" b="1" dirty="0">
                        <a:solidFill>
                          <a:srgbClr val="860000"/>
                        </a:solidFill>
                        <a:latin typeface="Arial" panose="020B0604020202020204" pitchFamily="34" charset="0"/>
                        <a:cs typeface="Arial" panose="020B0604020202020204" pitchFamily="34" charset="0"/>
                      </a:endParaRP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±6.0%</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400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±5.5%</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424</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±5.4%</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500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±5.0%</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580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±4.6%</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795</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±3.9%</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853</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±3.8%</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1,000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±3.5%</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1,500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±2.9%</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2,000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±2.5%</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7"/>
                  </a:ext>
                </a:extLst>
              </a:tr>
              <a:tr h="293898">
                <a:tc>
                  <a:txBody>
                    <a:bodyPr/>
                    <a:lstStyle/>
                    <a:p>
                      <a:pPr algn="ctr"/>
                      <a:r>
                        <a:rPr lang="en-US" sz="1400" b="1" dirty="0">
                          <a:solidFill>
                            <a:srgbClr val="860000"/>
                          </a:solidFill>
                          <a:latin typeface="Arial" panose="020B0604020202020204" pitchFamily="34" charset="0"/>
                          <a:cs typeface="Arial" panose="020B0604020202020204" pitchFamily="34" charset="0"/>
                        </a:rPr>
                        <a:t>2,500</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860000"/>
                          </a:solidFill>
                          <a:latin typeface="Arial" panose="020B0604020202020204" pitchFamily="34" charset="0"/>
                          <a:cs typeface="Arial" panose="020B0604020202020204" pitchFamily="34" charset="0"/>
                        </a:rPr>
                        <a:t>±2.2%</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293898">
                <a:tc>
                  <a:txBody>
                    <a:bodyPr/>
                    <a:lstStyle/>
                    <a:p>
                      <a:pPr algn="ctr"/>
                      <a:r>
                        <a:rPr lang="en-US" sz="1400" b="1" dirty="0">
                          <a:solidFill>
                            <a:schemeClr val="tx1"/>
                          </a:solidFill>
                          <a:latin typeface="Arial" panose="020B0604020202020204" pitchFamily="34" charset="0"/>
                          <a:cs typeface="Arial" panose="020B0604020202020204" pitchFamily="34" charset="0"/>
                        </a:rPr>
                        <a:t>2,991</a:t>
                      </a:r>
                    </a:p>
                  </a:txBody>
                  <a:tcPr marL="0" marR="0" marT="0"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chemeClr val="tx1"/>
                          </a:solidFill>
                          <a:latin typeface="Arial" panose="020B0604020202020204" pitchFamily="34" charset="0"/>
                          <a:cs typeface="Arial" panose="020B0604020202020204" pitchFamily="34" charset="0"/>
                        </a:rPr>
                        <a:t>±2.0%</a:t>
                      </a:r>
                    </a:p>
                  </a:txBody>
                  <a:tcPr marL="9520" marR="9520" marT="9526" marB="0" anchor="ctr">
                    <a:lnL w="12700" cap="flat" cmpd="sng" algn="ctr">
                      <a:solidFill>
                        <a:srgbClr val="111111"/>
                      </a:solidFill>
                      <a:prstDash val="solid"/>
                      <a:round/>
                      <a:headEnd type="none" w="med" len="med"/>
                      <a:tailEnd type="none" w="med" len="med"/>
                    </a:lnL>
                    <a:lnR w="12700" cap="flat" cmpd="sng" algn="ctr">
                      <a:solidFill>
                        <a:srgbClr val="111111"/>
                      </a:solidFill>
                      <a:prstDash val="solid"/>
                      <a:round/>
                      <a:headEnd type="none" w="med" len="med"/>
                      <a:tailEnd type="none" w="med" len="med"/>
                    </a:lnR>
                    <a:lnT w="12700" cap="flat" cmpd="sng" algn="ctr">
                      <a:solidFill>
                        <a:srgbClr val="111111"/>
                      </a:solidFill>
                      <a:prstDash val="solid"/>
                      <a:round/>
                      <a:headEnd type="none" w="med" len="med"/>
                      <a:tailEnd type="none" w="med" len="med"/>
                    </a:lnT>
                    <a:lnB w="12700" cap="flat" cmpd="sng" algn="ctr">
                      <a:solidFill>
                        <a:srgbClr val="111111"/>
                      </a:solidFill>
                      <a:prstDash val="solid"/>
                      <a:round/>
                      <a:headEnd type="none" w="med" len="med"/>
                      <a:tailEnd type="none" w="med" len="med"/>
                    </a:lnB>
                    <a:solidFill>
                      <a:schemeClr val="bg1"/>
                    </a:solidFill>
                  </a:tcPr>
                </a:tc>
                <a:extLst>
                  <a:ext uri="{0D108BD9-81ED-4DB2-BD59-A6C34878D82A}">
                    <a16:rowId xmlns:a16="http://schemas.microsoft.com/office/drawing/2014/main" val="10019"/>
                  </a:ext>
                </a:extLst>
              </a:tr>
            </a:tbl>
          </a:graphicData>
        </a:graphic>
      </p:graphicFrame>
      <p:sp>
        <p:nvSpPr>
          <p:cNvPr id="12356" name="Rectangle 1">
            <a:extLst>
              <a:ext uri="{FF2B5EF4-FFF2-40B4-BE49-F238E27FC236}">
                <a16:creationId xmlns:a16="http://schemas.microsoft.com/office/drawing/2014/main" id="{2591DB27-056F-0770-FF90-72A7371DF844}"/>
              </a:ext>
            </a:extLst>
          </p:cNvPr>
          <p:cNvSpPr>
            <a:spLocks noChangeArrowheads="1"/>
          </p:cNvSpPr>
          <p:nvPr/>
        </p:nvSpPr>
        <p:spPr bwMode="auto">
          <a:xfrm>
            <a:off x="5288280" y="44790"/>
            <a:ext cx="297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2" tIns="0" rIns="0" bIns="0" anchor="ct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ctr" eaLnBrk="1" hangingPunct="1"/>
            <a:r>
              <a:rPr lang="en-US" altLang="en-US" sz="1400" b="1" dirty="0">
                <a:solidFill>
                  <a:srgbClr val="111111"/>
                </a:solidFill>
                <a:latin typeface="Arial" panose="020B0604020202020204" pitchFamily="34" charset="0"/>
                <a:cs typeface="Times New Roman" panose="02020603050405020304" pitchFamily="18" charset="0"/>
              </a:rPr>
              <a:t>Margins of Error for Varying Sample Sizes</a:t>
            </a:r>
            <a:endParaRPr lang="en-US" altLang="en-US" sz="1300" b="1" dirty="0">
              <a:solidFill>
                <a:srgbClr val="111111"/>
              </a:solidFill>
              <a:latin typeface="Arial" panose="020B0604020202020204" pitchFamily="34" charset="0"/>
              <a:cs typeface="Times New Roman" panose="02020603050405020304" pitchFamily="18" charset="0"/>
            </a:endParaRPr>
          </a:p>
          <a:p>
            <a:pPr eaLnBrk="1" hangingPunct="1"/>
            <a:endParaRPr lang="en-US" altLang="en-US" dirty="0">
              <a:latin typeface="Arial" panose="020B0604020202020204" pitchFamily="34" charset="0"/>
              <a:cs typeface="Times New Roman" panose="02020603050405020304" pitchFamily="18" charset="0"/>
            </a:endParaRPr>
          </a:p>
        </p:txBody>
      </p:sp>
      <p:pic>
        <p:nvPicPr>
          <p:cNvPr id="5" name="Picture 4" descr="Text message example">
            <a:extLst>
              <a:ext uri="{FF2B5EF4-FFF2-40B4-BE49-F238E27FC236}">
                <a16:creationId xmlns:a16="http://schemas.microsoft.com/office/drawing/2014/main" id="{45396112-AAA1-8723-2C93-7817CE89F1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5200" y="144780"/>
            <a:ext cx="3494087" cy="6616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6F0E5900-3D64-2C12-702A-B6064111791F}"/>
              </a:ext>
            </a:extLst>
          </p:cNvPr>
          <p:cNvSpPr txBox="1">
            <a:spLocks noGrp="1" noChangeArrowheads="1"/>
          </p:cNvSpPr>
          <p:nvPr>
            <p:ph type="title" idx="4294967295"/>
          </p:nvPr>
        </p:nvSpPr>
        <p:spPr bwMode="auto">
          <a:xfrm>
            <a:off x="304800" y="-36513"/>
            <a:ext cx="4114800" cy="1908176"/>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How? </a:t>
            </a:r>
            <a:r>
              <a:rPr kumimoji="0" lang="en-US" sz="4000" b="0" i="0" u="none" strike="noStrike" kern="1200" cap="none" spc="0" normalizeH="0" baseline="0" noProof="0" dirty="0">
                <a:ln>
                  <a:noFill/>
                </a:ln>
                <a:solidFill>
                  <a:srgbClr val="000000"/>
                </a:solidFill>
                <a:effectLst/>
                <a:uLnTx/>
                <a:uFillTx/>
                <a:latin typeface="Franklin Gothic Book" pitchFamily="34" charset="0"/>
                <a:ea typeface="+mn-ea"/>
                <a:cs typeface="+mn-cs"/>
              </a:rPr>
              <a:t>Methodology</a:t>
            </a:r>
            <a:endParaRPr kumimoji="0" lang="en-US" sz="5600" b="0" i="0" u="none" strike="noStrike" kern="1200" cap="none" spc="0" normalizeH="0" baseline="0" noProof="0" dirty="0">
              <a:ln>
                <a:noFill/>
              </a:ln>
              <a:solidFill>
                <a:srgbClr val="000000"/>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Arial" charset="0"/>
            </a:endParaRPr>
          </a:p>
        </p:txBody>
      </p:sp>
      <p:pic>
        <p:nvPicPr>
          <p:cNvPr id="13316" name="Picture 4" descr="AASPOR Logo">
            <a:extLst>
              <a:ext uri="{FF2B5EF4-FFF2-40B4-BE49-F238E27FC236}">
                <a16:creationId xmlns:a16="http://schemas.microsoft.com/office/drawing/2014/main" id="{80E405A3-55A7-D61B-35BE-F8CFE03C2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8114"/>
            <a:ext cx="512603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descr="Methods">
            <a:extLst>
              <a:ext uri="{FF2B5EF4-FFF2-40B4-BE49-F238E27FC236}">
                <a16:creationId xmlns:a16="http://schemas.microsoft.com/office/drawing/2014/main" id="{B5AF358C-0A15-6CC6-30D6-C0EA659538F9}"/>
              </a:ext>
            </a:extLst>
          </p:cNvPr>
          <p:cNvGrpSpPr/>
          <p:nvPr/>
        </p:nvGrpSpPr>
        <p:grpSpPr>
          <a:xfrm>
            <a:off x="2362200" y="1752601"/>
            <a:ext cx="5486400" cy="4751387"/>
            <a:chOff x="2003425" y="1604963"/>
            <a:chExt cx="4321175" cy="4042981"/>
          </a:xfrm>
        </p:grpSpPr>
        <p:pic>
          <p:nvPicPr>
            <p:cNvPr id="13314" name="Picture 4">
              <a:extLst>
                <a:ext uri="{FF2B5EF4-FFF2-40B4-BE49-F238E27FC236}">
                  <a16:creationId xmlns:a16="http://schemas.microsoft.com/office/drawing/2014/main" id="{10AE5BB2-3E09-DE35-694B-06BC2A773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3425" y="1604963"/>
              <a:ext cx="432117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6">
              <a:extLst>
                <a:ext uri="{FF2B5EF4-FFF2-40B4-BE49-F238E27FC236}">
                  <a16:creationId xmlns:a16="http://schemas.microsoft.com/office/drawing/2014/main" id="{84222053-E8E7-E42E-4BB6-D344EEE3CD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9733" y="4779264"/>
              <a:ext cx="4314867" cy="86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318" name="Picture 2" descr="AASRO logo">
            <a:extLst>
              <a:ext uri="{FF2B5EF4-FFF2-40B4-BE49-F238E27FC236}">
                <a16:creationId xmlns:a16="http://schemas.microsoft.com/office/drawing/2014/main" id="{7F8480DD-293F-F9D0-AE66-94226ED070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1975" y="1371601"/>
            <a:ext cx="100488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Slide Number Placeholder 1">
            <a:extLst>
              <a:ext uri="{FF2B5EF4-FFF2-40B4-BE49-F238E27FC236}">
                <a16:creationId xmlns:a16="http://schemas.microsoft.com/office/drawing/2014/main" id="{458D268A-2F9D-6A79-3AF1-01A6F1E7A8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69C52B29-B921-0046-8F87-60BC9B8F4377}" type="slidenum">
              <a:rPr lang="en-US" altLang="en-US" sz="1600">
                <a:latin typeface="Franklin Gothic Book" panose="020B0503020102020204" pitchFamily="34" charset="0"/>
              </a:rPr>
              <a:pPr algn="l" fontAlgn="base">
                <a:spcBef>
                  <a:spcPct val="0"/>
                </a:spcBef>
                <a:spcAft>
                  <a:spcPct val="0"/>
                </a:spcAft>
              </a:pPr>
              <a:t>8</a:t>
            </a:fld>
            <a:endParaRPr lang="en-US" altLang="en-US" sz="1600">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EC446-A22E-A0AB-5130-C36B3DB1C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DF879-B62E-D8A6-6DE9-393E83FE7764}"/>
              </a:ext>
            </a:extLst>
          </p:cNvPr>
          <p:cNvSpPr txBox="1">
            <a:spLocks noGrp="1"/>
          </p:cNvSpPr>
          <p:nvPr>
            <p:ph type="title" idx="4294967295"/>
          </p:nvPr>
        </p:nvSpPr>
        <p:spPr>
          <a:xfrm>
            <a:off x="548640" y="243512"/>
            <a:ext cx="10383520" cy="6186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860000"/>
                </a:solidFill>
                <a:effectLst/>
                <a:uLnTx/>
                <a:uFillTx/>
                <a:latin typeface="+mn-lt"/>
                <a:ea typeface="+mn-ea"/>
                <a:cs typeface="+mn-cs"/>
              </a:rPr>
              <a:t>What have we learned about North Country residents?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86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mn-lt"/>
                <a:ea typeface="+mn-ea"/>
                <a:cs typeface="+mn-cs"/>
              </a:rPr>
              <a:t>A descriptive statistical presentation </a:t>
            </a:r>
            <a:r>
              <a:rPr kumimoji="0" lang="en-US" sz="4000" b="1" i="1" u="none" strike="noStrike" kern="1200" cap="none" spc="0" normalizeH="0" baseline="0" noProof="0" dirty="0">
                <a:ln>
                  <a:noFill/>
                </a:ln>
                <a:solidFill>
                  <a:schemeClr val="tx1"/>
                </a:solidFill>
                <a:effectLst/>
                <a:uLnTx/>
                <a:uFillTx/>
                <a:latin typeface="+mn-lt"/>
                <a:ea typeface="+mn-ea"/>
                <a:cs typeface="+mn-cs"/>
              </a:rPr>
              <a:t>(many/most never before studied)</a:t>
            </a:r>
            <a:endParaRPr kumimoji="0" lang="en-US" sz="4800" b="1" i="1"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67424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1872B8EA-9226-3065-DEE6-8913ED83E0AC}"/>
              </a:ext>
            </a:extLst>
          </p:cNvPr>
          <p:cNvSpPr txBox="1">
            <a:spLocks noGrp="1" noChangeArrowheads="1"/>
          </p:cNvSpPr>
          <p:nvPr>
            <p:ph type="title" idx="4294967295"/>
          </p:nvPr>
        </p:nvSpPr>
        <p:spPr bwMode="auto">
          <a:xfrm>
            <a:off x="109220" y="203200"/>
            <a:ext cx="11920220" cy="175432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5400" b="1" i="1" u="none" strike="noStrike" kern="1200" cap="none" spc="0" normalizeH="0" baseline="0" noProof="0" dirty="0">
                <a:ln>
                  <a:noFill/>
                </a:ln>
                <a:solidFill>
                  <a:schemeClr val="tx1"/>
                </a:solidFill>
                <a:effectLst/>
                <a:uLnTx/>
                <a:uFillTx/>
                <a:latin typeface="Franklin Gothic Book" panose="020B0503020102020204" pitchFamily="34" charset="0"/>
                <a:ea typeface="+mn-ea"/>
                <a:cs typeface="+mn-cs"/>
              </a:rPr>
              <a:t>Off we go … for a peak at what we’ve learned …</a:t>
            </a:r>
          </a:p>
        </p:txBody>
      </p:sp>
      <p:sp>
        <p:nvSpPr>
          <p:cNvPr id="5" name="TextBox 3">
            <a:extLst>
              <a:ext uri="{FF2B5EF4-FFF2-40B4-BE49-F238E27FC236}">
                <a16:creationId xmlns:a16="http://schemas.microsoft.com/office/drawing/2014/main" id="{242781BD-3E90-6F9A-E9CC-B22CE558BE37}"/>
              </a:ext>
            </a:extLst>
          </p:cNvPr>
          <p:cNvSpPr txBox="1">
            <a:spLocks noChangeArrowheads="1"/>
          </p:cNvSpPr>
          <p:nvPr/>
        </p:nvSpPr>
        <p:spPr bwMode="auto">
          <a:xfrm>
            <a:off x="233680" y="2157323"/>
            <a:ext cx="11795760" cy="4493538"/>
          </a:xfrm>
          <a:prstGeom prst="rect">
            <a:avLst/>
          </a:prstGeom>
          <a:noFill/>
          <a:ln w="9525">
            <a:noFill/>
            <a:miter lim="800000"/>
            <a:headEnd/>
            <a:tailEnd/>
          </a:ln>
        </p:spPr>
        <p:txBody>
          <a:bodyPr wrap="square">
            <a:spAutoFit/>
          </a:bodyPr>
          <a:lstStyle/>
          <a:p>
            <a:pPr eaLnBrk="1" fontAlgn="auto" hangingPunct="1">
              <a:spcBef>
                <a:spcPts val="0"/>
              </a:spcBef>
              <a:spcAft>
                <a:spcPts val="0"/>
              </a:spcAft>
              <a:defRPr/>
            </a:pPr>
            <a:endParaRPr lang="en-US" dirty="0">
              <a:solidFill>
                <a:srgbClr val="000000"/>
              </a:solidFill>
              <a:latin typeface="+mn-lt"/>
            </a:endParaRPr>
          </a:p>
          <a:p>
            <a:pPr eaLnBrk="1" fontAlgn="auto" hangingPunct="1">
              <a:spcBef>
                <a:spcPts val="0"/>
              </a:spcBef>
              <a:spcAft>
                <a:spcPts val="0"/>
              </a:spcAft>
              <a:defRPr/>
            </a:pPr>
            <a:r>
              <a:rPr lang="en-US" sz="4000" b="1" dirty="0">
                <a:solidFill>
                  <a:srgbClr val="860000"/>
                </a:solidFill>
                <a:latin typeface="+mn-lt"/>
              </a:rPr>
              <a:t>REMINDER: Survey Sections:</a:t>
            </a:r>
            <a:endParaRPr lang="en-US" sz="3600" b="1" i="1" dirty="0">
              <a:solidFill>
                <a:srgbClr val="860000"/>
              </a:solidFill>
              <a:latin typeface="+mn-lt"/>
            </a:endParaRPr>
          </a:p>
          <a:p>
            <a:pPr marL="457200" indent="-457200">
              <a:buFont typeface="+mj-lt"/>
              <a:buAutoNum type="arabicPeriod"/>
              <a:defRPr/>
            </a:pPr>
            <a:r>
              <a:rPr lang="en-US" sz="3600" b="1" i="1" dirty="0">
                <a:solidFill>
                  <a:schemeClr val="tx2"/>
                </a:solidFill>
              </a:rPr>
              <a:t>Socio-Demographic Characteristics of Participants</a:t>
            </a:r>
            <a:r>
              <a:rPr lang="en-US" sz="2000" b="1" i="1" dirty="0">
                <a:solidFill>
                  <a:schemeClr val="tx2"/>
                </a:solidFill>
              </a:rPr>
              <a:t> (9 Q)</a:t>
            </a:r>
          </a:p>
          <a:p>
            <a:pPr marL="457200" indent="-457200">
              <a:buFont typeface="+mj-lt"/>
              <a:buAutoNum type="arabicPeriod" startAt="2"/>
              <a:defRPr/>
            </a:pPr>
            <a:r>
              <a:rPr lang="en-US" sz="3600" b="1" i="1" dirty="0">
                <a:solidFill>
                  <a:schemeClr val="tx2"/>
                </a:solidFill>
              </a:rPr>
              <a:t>Social Determinants of Health</a:t>
            </a:r>
            <a:r>
              <a:rPr lang="en-US" sz="2000" b="1" i="1" dirty="0">
                <a:solidFill>
                  <a:schemeClr val="tx2"/>
                </a:solidFill>
              </a:rPr>
              <a:t> (4 Q)</a:t>
            </a:r>
            <a:endParaRPr lang="en-US" sz="3600" b="1" i="1" dirty="0">
              <a:solidFill>
                <a:schemeClr val="tx2"/>
              </a:solidFill>
            </a:endParaRPr>
          </a:p>
          <a:p>
            <a:pPr marL="457200" indent="-457200">
              <a:buFontTx/>
              <a:buAutoNum type="arabicPeriod" startAt="2"/>
              <a:defRPr/>
            </a:pPr>
            <a:r>
              <a:rPr lang="en-US" sz="3600" b="1" i="1" dirty="0">
                <a:solidFill>
                  <a:schemeClr val="tx2"/>
                </a:solidFill>
              </a:rPr>
              <a:t>Participants’ Health Conditions </a:t>
            </a:r>
            <a:r>
              <a:rPr lang="en-US" sz="2000" b="1" i="1" dirty="0">
                <a:solidFill>
                  <a:schemeClr val="tx2"/>
                </a:solidFill>
              </a:rPr>
              <a:t>(12 Q)</a:t>
            </a:r>
            <a:r>
              <a:rPr lang="en-US" sz="3600" b="1" i="1" dirty="0">
                <a:solidFill>
                  <a:schemeClr val="tx2"/>
                </a:solidFill>
              </a:rPr>
              <a:t> </a:t>
            </a:r>
          </a:p>
          <a:p>
            <a:pPr marL="457200" indent="-457200">
              <a:buAutoNum type="arabicPeriod" startAt="2"/>
              <a:defRPr/>
            </a:pPr>
            <a:r>
              <a:rPr lang="en-US" sz="3600" b="1" i="1" dirty="0">
                <a:solidFill>
                  <a:schemeClr val="tx2"/>
                </a:solidFill>
              </a:rPr>
              <a:t>Challenges Accessing Healthcare </a:t>
            </a:r>
            <a:r>
              <a:rPr lang="en-US" sz="2000" b="1" i="1" dirty="0">
                <a:solidFill>
                  <a:schemeClr val="tx2"/>
                </a:solidFill>
              </a:rPr>
              <a:t>(9 Q)</a:t>
            </a:r>
          </a:p>
          <a:p>
            <a:pPr marL="457200" indent="-457200">
              <a:buAutoNum type="arabicPeriod" startAt="2"/>
              <a:defRPr/>
            </a:pPr>
            <a:r>
              <a:rPr lang="en-US" sz="3600" b="1" i="1" dirty="0">
                <a:solidFill>
                  <a:schemeClr val="tx2"/>
                </a:solidFill>
              </a:rPr>
              <a:t>Adverse Childhood Experiences </a:t>
            </a:r>
            <a:r>
              <a:rPr lang="en-US" sz="2000" b="1" i="1" dirty="0">
                <a:solidFill>
                  <a:schemeClr val="tx2"/>
                </a:solidFill>
              </a:rPr>
              <a:t>(36 Q)</a:t>
            </a:r>
          </a:p>
          <a:p>
            <a:pPr marL="457200" indent="-457200">
              <a:buFontTx/>
              <a:buAutoNum type="arabicPeriod" startAt="2"/>
              <a:defRPr/>
            </a:pPr>
            <a:r>
              <a:rPr lang="en-US" sz="3600" b="1" i="1" dirty="0">
                <a:solidFill>
                  <a:schemeClr val="tx2"/>
                </a:solidFill>
              </a:rPr>
              <a:t>Menstrual Health </a:t>
            </a:r>
            <a:r>
              <a:rPr lang="en-US" sz="2000" b="1" i="1" dirty="0">
                <a:solidFill>
                  <a:schemeClr val="tx2"/>
                </a:solidFill>
              </a:rPr>
              <a:t>(25 Q)</a:t>
            </a:r>
            <a:endParaRPr lang="en-US" sz="1200" b="1" i="1" dirty="0">
              <a:solidFill>
                <a:schemeClr val="tx2"/>
              </a:solidFill>
            </a:endParaRPr>
          </a:p>
          <a:p>
            <a:pPr marL="742950" indent="-742950">
              <a:buAutoNum type="arabicPeriod" startAt="3"/>
              <a:defRPr/>
            </a:pPr>
            <a:endParaRPr lang="en-US" sz="1200" b="1" i="1" dirty="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676B978A-0896-F61D-C9A0-E3958F9B3750}"/>
              </a:ext>
            </a:extLst>
          </p:cNvPr>
          <p:cNvSpPr txBox="1">
            <a:spLocks noGrp="1" noChangeArrowheads="1"/>
          </p:cNvSpPr>
          <p:nvPr>
            <p:ph type="title" idx="4294967295"/>
          </p:nvPr>
        </p:nvSpPr>
        <p:spPr bwMode="auto">
          <a:xfrm>
            <a:off x="162560" y="40640"/>
            <a:ext cx="3581400" cy="6370975"/>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What did the sample “look like”,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socio-demographically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After post-stratification weighting to adjust for non-response bias (a plot of Table 54 from Appendix of Final Study Report).</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9 Socio-demographic Q’s in the survey</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5587C9A5-1C18-183A-BDCF-9B640325366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11</a:t>
            </a:fld>
            <a:endParaRPr lang="en-US" altLang="en-US" sz="1600">
              <a:latin typeface="Franklin Gothic Book" panose="020B0503020102020204" pitchFamily="34" charset="0"/>
            </a:endParaRPr>
          </a:p>
        </p:txBody>
      </p:sp>
      <p:pic>
        <p:nvPicPr>
          <p:cNvPr id="10" name="Picture 9" descr="Figure 1 - Nature of the Study Sample (Socio-demographics, after weighting) − What did we learn about the North Country? ">
            <a:extLst>
              <a:ext uri="{FF2B5EF4-FFF2-40B4-BE49-F238E27FC236}">
                <a16:creationId xmlns:a16="http://schemas.microsoft.com/office/drawing/2014/main" id="{035E1BEB-326A-36DC-452D-AAE1CF12ED2E}"/>
              </a:ext>
            </a:extLst>
          </p:cNvPr>
          <p:cNvPicPr>
            <a:picLocks noChangeAspect="1"/>
          </p:cNvPicPr>
          <p:nvPr/>
        </p:nvPicPr>
        <p:blipFill>
          <a:blip r:embed="rId2"/>
          <a:stretch>
            <a:fillRect/>
          </a:stretch>
        </p:blipFill>
        <p:spPr>
          <a:xfrm>
            <a:off x="3695486" y="136525"/>
            <a:ext cx="8333954" cy="66208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84EA9-555A-E62A-2132-3F5D387D3BA0}"/>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D8A6F596-0DF2-60B8-EBA1-B48DBA9AE627}"/>
              </a:ext>
            </a:extLst>
          </p:cNvPr>
          <p:cNvSpPr txBox="1">
            <a:spLocks noGrp="1" noChangeArrowheads="1"/>
          </p:cNvSpPr>
          <p:nvPr>
            <p:ph type="title" idx="4294967295"/>
          </p:nvPr>
        </p:nvSpPr>
        <p:spPr bwMode="auto">
          <a:xfrm>
            <a:off x="162560" y="40640"/>
            <a:ext cx="3581400" cy="6093976"/>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Social Determinants of Health</a:t>
            </a:r>
            <a:r>
              <a:rPr kumimoji="0" lang="en-US" sz="3600" b="1" i="0" u="none" strike="noStrike" kern="1200" cap="none" spc="0" normalizeH="0" baseline="0" noProof="0" dirty="0">
                <a:ln>
                  <a:noFill/>
                </a:ln>
                <a:solidFill>
                  <a:srgbClr val="860000"/>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Among the preceding 9 Socio-demographic Q’s in the survey, several could be considered </a:t>
            </a:r>
            <a:r>
              <a:rPr kumimoji="0" lang="en-US" sz="1800" b="0" i="0" u="none" strike="noStrike" kern="1200" cap="none" spc="0" normalizeH="0" baseline="0" noProof="0" dirty="0" err="1">
                <a:ln>
                  <a:noFill/>
                </a:ln>
                <a:solidFill>
                  <a:srgbClr val="000000"/>
                </a:solidFill>
                <a:effectLst/>
                <a:uLnTx/>
                <a:uFillTx/>
                <a:latin typeface="Franklin Gothic Book" pitchFamily="34" charset="0"/>
                <a:ea typeface="+mn-ea"/>
                <a:cs typeface="+mn-cs"/>
              </a:rPr>
              <a:t>SDoH</a:t>
            </a: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4 additional </a:t>
            </a:r>
            <a:r>
              <a:rPr kumimoji="0" lang="en-US" sz="1800" b="0" i="0" u="none" strike="noStrike" kern="1200" cap="none" spc="0" normalizeH="0" baseline="0" noProof="0" dirty="0" err="1">
                <a:ln>
                  <a:noFill/>
                </a:ln>
                <a:solidFill>
                  <a:srgbClr val="000000"/>
                </a:solidFill>
                <a:effectLst/>
                <a:uLnTx/>
                <a:uFillTx/>
                <a:latin typeface="Franklin Gothic Book" pitchFamily="34" charset="0"/>
                <a:ea typeface="+mn-ea"/>
                <a:cs typeface="+mn-cs"/>
              </a:rPr>
              <a:t>SDoH</a:t>
            </a: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 Q’s included in the survey</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6D5218E3-11A0-D8F6-8A81-B0835E614E7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12</a:t>
            </a:fld>
            <a:endParaRPr lang="en-US" altLang="en-US" sz="1600">
              <a:latin typeface="Franklin Gothic Book" panose="020B0503020102020204" pitchFamily="34" charset="0"/>
            </a:endParaRPr>
          </a:p>
        </p:txBody>
      </p:sp>
      <p:pic>
        <p:nvPicPr>
          <p:cNvPr id="3" name="Picture 2" descr="Figure 2 − Social Determinants of Health − What did we learn about the North Country? &#10;">
            <a:extLst>
              <a:ext uri="{FF2B5EF4-FFF2-40B4-BE49-F238E27FC236}">
                <a16:creationId xmlns:a16="http://schemas.microsoft.com/office/drawing/2014/main" id="{F016A1C9-4FF1-4801-0510-FC7E1FC99CB7}"/>
              </a:ext>
            </a:extLst>
          </p:cNvPr>
          <p:cNvPicPr>
            <a:picLocks noChangeAspect="1"/>
          </p:cNvPicPr>
          <p:nvPr/>
        </p:nvPicPr>
        <p:blipFill>
          <a:blip r:embed="rId2"/>
          <a:stretch>
            <a:fillRect/>
          </a:stretch>
        </p:blipFill>
        <p:spPr>
          <a:xfrm>
            <a:off x="3786934" y="125364"/>
            <a:ext cx="8242506" cy="6413548"/>
          </a:xfrm>
          <a:prstGeom prst="rect">
            <a:avLst/>
          </a:prstGeom>
        </p:spPr>
      </p:pic>
    </p:spTree>
    <p:extLst>
      <p:ext uri="{BB962C8B-B14F-4D97-AF65-F5344CB8AC3E}">
        <p14:creationId xmlns:p14="http://schemas.microsoft.com/office/powerpoint/2010/main" val="166998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3CFAB-EF09-5FCD-F792-4820CEF7B07E}"/>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806F20DC-FAE4-F05B-E841-A0A15D241683}"/>
              </a:ext>
            </a:extLst>
          </p:cNvPr>
          <p:cNvSpPr txBox="1">
            <a:spLocks noGrp="1" noChangeArrowheads="1"/>
          </p:cNvSpPr>
          <p:nvPr>
            <p:ph type="title" idx="4294967295"/>
          </p:nvPr>
        </p:nvSpPr>
        <p:spPr bwMode="auto">
          <a:xfrm>
            <a:off x="162560" y="40640"/>
            <a:ext cx="3581400" cy="6093976"/>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Participants’ Health Conditions (self-assessed)</a:t>
            </a:r>
            <a:r>
              <a:rPr kumimoji="0" lang="en-US" sz="3600" b="1" i="0" u="none" strike="noStrike" kern="1200" cap="none" spc="0" normalizeH="0" baseline="0" noProof="0" dirty="0">
                <a:ln>
                  <a:noFill/>
                </a:ln>
                <a:solidFill>
                  <a:srgbClr val="860000"/>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12 Health Condition Q’s included in the survey (self-assessments, and chronic condition diagnoses)</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D84B94A5-73AD-0F77-B4E6-AD6779BAC36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13</a:t>
            </a:fld>
            <a:endParaRPr lang="en-US" altLang="en-US" sz="1600">
              <a:latin typeface="Franklin Gothic Book" panose="020B0503020102020204" pitchFamily="34" charset="0"/>
            </a:endParaRPr>
          </a:p>
        </p:txBody>
      </p:sp>
      <p:pic>
        <p:nvPicPr>
          <p:cNvPr id="3" name="Picture 2" descr="Figure 3 -Participant Health Conditions - 5 - county study">
            <a:extLst>
              <a:ext uri="{FF2B5EF4-FFF2-40B4-BE49-F238E27FC236}">
                <a16:creationId xmlns:a16="http://schemas.microsoft.com/office/drawing/2014/main" id="{BF0C6579-F18A-E675-8081-E1DA207C7D9F}"/>
              </a:ext>
            </a:extLst>
          </p:cNvPr>
          <p:cNvPicPr>
            <a:picLocks noChangeAspect="1"/>
          </p:cNvPicPr>
          <p:nvPr/>
        </p:nvPicPr>
        <p:blipFill>
          <a:blip r:embed="rId2"/>
          <a:stretch>
            <a:fillRect/>
          </a:stretch>
        </p:blipFill>
        <p:spPr>
          <a:xfrm>
            <a:off x="4196080" y="54933"/>
            <a:ext cx="7030720" cy="2759467"/>
          </a:xfrm>
          <a:prstGeom prst="rect">
            <a:avLst/>
          </a:prstGeom>
        </p:spPr>
      </p:pic>
      <p:sp>
        <p:nvSpPr>
          <p:cNvPr id="4" name="TextBox 3">
            <a:extLst>
              <a:ext uri="{FF2B5EF4-FFF2-40B4-BE49-F238E27FC236}">
                <a16:creationId xmlns:a16="http://schemas.microsoft.com/office/drawing/2014/main" id="{628533BD-DF0F-B2F6-0401-1912388AA56D}"/>
              </a:ext>
            </a:extLst>
          </p:cNvPr>
          <p:cNvSpPr txBox="1"/>
          <p:nvPr/>
        </p:nvSpPr>
        <p:spPr>
          <a:xfrm>
            <a:off x="4389120" y="2814400"/>
            <a:ext cx="6837680" cy="369332"/>
          </a:xfrm>
          <a:prstGeom prst="rect">
            <a:avLst/>
          </a:prstGeom>
          <a:noFill/>
        </p:spPr>
        <p:txBody>
          <a:bodyPr wrap="square" rtlCol="0">
            <a:spAutoFit/>
          </a:bodyPr>
          <a:lstStyle/>
          <a:p>
            <a:r>
              <a:rPr lang="en-US" b="1" dirty="0">
                <a:solidFill>
                  <a:srgbClr val="860000"/>
                </a:solidFill>
              </a:rPr>
              <a:t>(These are the 5-county results for this study, in February 2026)</a:t>
            </a:r>
          </a:p>
        </p:txBody>
      </p:sp>
      <p:pic>
        <p:nvPicPr>
          <p:cNvPr id="6" name="Picture 5" descr="Figure 8 FDRHPO - Participant Health Conditions - 3 - county study">
            <a:extLst>
              <a:ext uri="{FF2B5EF4-FFF2-40B4-BE49-F238E27FC236}">
                <a16:creationId xmlns:a16="http://schemas.microsoft.com/office/drawing/2014/main" id="{D6637866-605C-204E-7250-586815E1ED42}"/>
              </a:ext>
            </a:extLst>
          </p:cNvPr>
          <p:cNvPicPr>
            <a:picLocks noChangeAspect="1"/>
          </p:cNvPicPr>
          <p:nvPr/>
        </p:nvPicPr>
        <p:blipFill>
          <a:blip r:embed="rId3"/>
          <a:stretch>
            <a:fillRect/>
          </a:stretch>
        </p:blipFill>
        <p:spPr>
          <a:xfrm>
            <a:off x="4650740" y="3183732"/>
            <a:ext cx="6314440" cy="2951889"/>
          </a:xfrm>
          <a:prstGeom prst="rect">
            <a:avLst/>
          </a:prstGeom>
        </p:spPr>
      </p:pic>
      <p:sp>
        <p:nvSpPr>
          <p:cNvPr id="8" name="TextBox 7">
            <a:extLst>
              <a:ext uri="{FF2B5EF4-FFF2-40B4-BE49-F238E27FC236}">
                <a16:creationId xmlns:a16="http://schemas.microsoft.com/office/drawing/2014/main" id="{C64D178B-9ECD-7E36-1D32-14AD098FEDC4}"/>
              </a:ext>
            </a:extLst>
          </p:cNvPr>
          <p:cNvSpPr txBox="1"/>
          <p:nvPr/>
        </p:nvSpPr>
        <p:spPr>
          <a:xfrm>
            <a:off x="4053840" y="6156736"/>
            <a:ext cx="7172960" cy="646331"/>
          </a:xfrm>
          <a:prstGeom prst="rect">
            <a:avLst/>
          </a:prstGeom>
          <a:solidFill>
            <a:schemeClr val="bg1"/>
          </a:solidFill>
        </p:spPr>
        <p:txBody>
          <a:bodyPr wrap="square" rtlCol="0">
            <a:spAutoFit/>
          </a:bodyPr>
          <a:lstStyle/>
          <a:p>
            <a:r>
              <a:rPr lang="en-US" b="1" dirty="0">
                <a:solidFill>
                  <a:srgbClr val="3CA482"/>
                </a:solidFill>
              </a:rPr>
              <a:t>(These are the local 3-county results for an annual community health survey completed by FDRHPO, most recent in July 2026)</a:t>
            </a:r>
          </a:p>
        </p:txBody>
      </p:sp>
      <p:pic>
        <p:nvPicPr>
          <p:cNvPr id="10" name="Picture 9" descr="FDRHPO Logo">
            <a:extLst>
              <a:ext uri="{FF2B5EF4-FFF2-40B4-BE49-F238E27FC236}">
                <a16:creationId xmlns:a16="http://schemas.microsoft.com/office/drawing/2014/main" id="{05D91211-C613-C428-051C-67E86791D93E}"/>
              </a:ext>
            </a:extLst>
          </p:cNvPr>
          <p:cNvPicPr>
            <a:picLocks noChangeAspect="1"/>
          </p:cNvPicPr>
          <p:nvPr/>
        </p:nvPicPr>
        <p:blipFill>
          <a:blip r:embed="rId4"/>
          <a:stretch>
            <a:fillRect/>
          </a:stretch>
        </p:blipFill>
        <p:spPr>
          <a:xfrm>
            <a:off x="10810196" y="6071845"/>
            <a:ext cx="1321944" cy="721061"/>
          </a:xfrm>
          <a:prstGeom prst="rect">
            <a:avLst/>
          </a:prstGeom>
        </p:spPr>
      </p:pic>
    </p:spTree>
    <p:extLst>
      <p:ext uri="{BB962C8B-B14F-4D97-AF65-F5344CB8AC3E}">
        <p14:creationId xmlns:p14="http://schemas.microsoft.com/office/powerpoint/2010/main" val="164505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5E7A8-5E58-CF48-B588-A102D849A210}"/>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4CF1E9E1-B86F-DF3D-26CB-E25DA9687BD3}"/>
              </a:ext>
            </a:extLst>
          </p:cNvPr>
          <p:cNvSpPr txBox="1">
            <a:spLocks noGrp="1" noChangeArrowheads="1"/>
          </p:cNvSpPr>
          <p:nvPr>
            <p:ph type="title" idx="4294967295"/>
          </p:nvPr>
        </p:nvSpPr>
        <p:spPr bwMode="auto">
          <a:xfrm>
            <a:off x="162560" y="40640"/>
            <a:ext cx="3581400" cy="720197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Participants’ Health Conditions (diagnoses with chronic conditions)</a:t>
            </a:r>
            <a:r>
              <a:rPr kumimoji="0" lang="en-US" sz="3600" b="1" i="0" u="none" strike="noStrike" kern="1200" cap="none" spc="0" normalizeH="0" baseline="0" noProof="0" dirty="0">
                <a:ln>
                  <a:noFill/>
                </a:ln>
                <a:solidFill>
                  <a:srgbClr val="860000"/>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12 Health Condition Q’s included in the survey (self-assessments, and chronic condition diagnoses)</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30BAD218-C57F-4416-1B3F-3479E044D7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14</a:t>
            </a:fld>
            <a:endParaRPr lang="en-US" altLang="en-US" sz="1600">
              <a:latin typeface="Franklin Gothic Book" panose="020B0503020102020204" pitchFamily="34" charset="0"/>
            </a:endParaRPr>
          </a:p>
        </p:txBody>
      </p:sp>
      <p:sp>
        <p:nvSpPr>
          <p:cNvPr id="2" name="TextBox 1">
            <a:extLst>
              <a:ext uri="{FF2B5EF4-FFF2-40B4-BE49-F238E27FC236}">
                <a16:creationId xmlns:a16="http://schemas.microsoft.com/office/drawing/2014/main" id="{770A6337-6F3D-37CD-E21B-DFF063051CE7}"/>
              </a:ext>
            </a:extLst>
          </p:cNvPr>
          <p:cNvSpPr txBox="1"/>
          <p:nvPr/>
        </p:nvSpPr>
        <p:spPr>
          <a:xfrm>
            <a:off x="4531155" y="2831726"/>
            <a:ext cx="6837680" cy="369332"/>
          </a:xfrm>
          <a:prstGeom prst="rect">
            <a:avLst/>
          </a:prstGeom>
          <a:noFill/>
        </p:spPr>
        <p:txBody>
          <a:bodyPr wrap="square" rtlCol="0">
            <a:spAutoFit/>
          </a:bodyPr>
          <a:lstStyle/>
          <a:p>
            <a:r>
              <a:rPr lang="en-US" b="1" dirty="0">
                <a:solidFill>
                  <a:srgbClr val="860000"/>
                </a:solidFill>
              </a:rPr>
              <a:t>(These are the 5-county results for this study, in February 2026)</a:t>
            </a:r>
          </a:p>
        </p:txBody>
      </p:sp>
      <p:pic>
        <p:nvPicPr>
          <p:cNvPr id="8" name="Picture 7" descr="Figure 4 - Participant Diagnosed Chronic Conditions - 5-county study">
            <a:extLst>
              <a:ext uri="{FF2B5EF4-FFF2-40B4-BE49-F238E27FC236}">
                <a16:creationId xmlns:a16="http://schemas.microsoft.com/office/drawing/2014/main" id="{FC88EC3E-49D1-869C-BC00-6FBDFB7CC6B4}"/>
              </a:ext>
            </a:extLst>
          </p:cNvPr>
          <p:cNvPicPr>
            <a:picLocks noChangeAspect="1"/>
          </p:cNvPicPr>
          <p:nvPr/>
        </p:nvPicPr>
        <p:blipFill>
          <a:blip r:embed="rId2"/>
          <a:stretch>
            <a:fillRect/>
          </a:stretch>
        </p:blipFill>
        <p:spPr>
          <a:xfrm>
            <a:off x="4445000" y="92587"/>
            <a:ext cx="6908800" cy="2798274"/>
          </a:xfrm>
          <a:prstGeom prst="rect">
            <a:avLst/>
          </a:prstGeom>
        </p:spPr>
      </p:pic>
      <p:pic>
        <p:nvPicPr>
          <p:cNvPr id="10" name="Picture 9" descr="Figure 9 FDRHPO - Participant Diagnosed Chronic Conditions - 3-county study">
            <a:extLst>
              <a:ext uri="{FF2B5EF4-FFF2-40B4-BE49-F238E27FC236}">
                <a16:creationId xmlns:a16="http://schemas.microsoft.com/office/drawing/2014/main" id="{2EDC6BF6-4BC2-89F2-11BC-1DFACB21C062}"/>
              </a:ext>
            </a:extLst>
          </p:cNvPr>
          <p:cNvPicPr>
            <a:picLocks noChangeAspect="1"/>
          </p:cNvPicPr>
          <p:nvPr/>
        </p:nvPicPr>
        <p:blipFill>
          <a:blip r:embed="rId3"/>
          <a:stretch>
            <a:fillRect/>
          </a:stretch>
        </p:blipFill>
        <p:spPr>
          <a:xfrm>
            <a:off x="4658155" y="3355008"/>
            <a:ext cx="6553609" cy="2828622"/>
          </a:xfrm>
          <a:prstGeom prst="rect">
            <a:avLst/>
          </a:prstGeom>
        </p:spPr>
      </p:pic>
      <p:sp>
        <p:nvSpPr>
          <p:cNvPr id="11" name="TextBox 10">
            <a:extLst>
              <a:ext uri="{FF2B5EF4-FFF2-40B4-BE49-F238E27FC236}">
                <a16:creationId xmlns:a16="http://schemas.microsoft.com/office/drawing/2014/main" id="{3157746F-5320-A03F-B5E1-E9E80CEC7CC6}"/>
              </a:ext>
            </a:extLst>
          </p:cNvPr>
          <p:cNvSpPr txBox="1"/>
          <p:nvPr/>
        </p:nvSpPr>
        <p:spPr>
          <a:xfrm>
            <a:off x="4114800" y="6197376"/>
            <a:ext cx="7172960" cy="646331"/>
          </a:xfrm>
          <a:prstGeom prst="rect">
            <a:avLst/>
          </a:prstGeom>
          <a:solidFill>
            <a:schemeClr val="bg1"/>
          </a:solidFill>
        </p:spPr>
        <p:txBody>
          <a:bodyPr wrap="square" rtlCol="0">
            <a:spAutoFit/>
          </a:bodyPr>
          <a:lstStyle/>
          <a:p>
            <a:r>
              <a:rPr lang="en-US" b="1" dirty="0">
                <a:solidFill>
                  <a:srgbClr val="3CA482"/>
                </a:solidFill>
              </a:rPr>
              <a:t>(These are the local 3-county results for an annual community health survey completed by FDRHPO, most recent in July 2026)</a:t>
            </a:r>
          </a:p>
        </p:txBody>
      </p:sp>
      <p:pic>
        <p:nvPicPr>
          <p:cNvPr id="12" name="Picture 11" descr="FDRHPO Logo">
            <a:extLst>
              <a:ext uri="{FF2B5EF4-FFF2-40B4-BE49-F238E27FC236}">
                <a16:creationId xmlns:a16="http://schemas.microsoft.com/office/drawing/2014/main" id="{58A010C8-F228-61C5-2801-29957EF0FAC5}"/>
              </a:ext>
            </a:extLst>
          </p:cNvPr>
          <p:cNvPicPr>
            <a:picLocks noChangeAspect="1"/>
          </p:cNvPicPr>
          <p:nvPr/>
        </p:nvPicPr>
        <p:blipFill>
          <a:blip r:embed="rId4"/>
          <a:stretch>
            <a:fillRect/>
          </a:stretch>
        </p:blipFill>
        <p:spPr>
          <a:xfrm>
            <a:off x="10810196" y="6071845"/>
            <a:ext cx="1321944" cy="721061"/>
          </a:xfrm>
          <a:prstGeom prst="rect">
            <a:avLst/>
          </a:prstGeom>
        </p:spPr>
      </p:pic>
    </p:spTree>
    <p:extLst>
      <p:ext uri="{BB962C8B-B14F-4D97-AF65-F5344CB8AC3E}">
        <p14:creationId xmlns:p14="http://schemas.microsoft.com/office/powerpoint/2010/main" val="164099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EBAFE-9768-42F4-BA71-61C5FADECD1D}"/>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553CAA48-5498-585C-EE8D-00466D05BC8A}"/>
              </a:ext>
            </a:extLst>
          </p:cNvPr>
          <p:cNvSpPr txBox="1">
            <a:spLocks noGrp="1" noChangeArrowheads="1"/>
          </p:cNvSpPr>
          <p:nvPr>
            <p:ph type="title" idx="4294967295"/>
          </p:nvPr>
        </p:nvSpPr>
        <p:spPr bwMode="auto">
          <a:xfrm>
            <a:off x="162560" y="40640"/>
            <a:ext cx="3581400" cy="498598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Challenges Accessing Healthcare</a:t>
            </a:r>
            <a:r>
              <a:rPr kumimoji="0" lang="en-US" sz="3600" b="1" i="0" u="none" strike="noStrike" kern="1200" cap="none" spc="0" normalizeH="0" baseline="0" noProof="0" dirty="0">
                <a:ln>
                  <a:noFill/>
                </a:ln>
                <a:solidFill>
                  <a:srgbClr val="860000"/>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9 Healthcare Access Challenges Q’s included in the survey</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0E78FA60-A104-275B-C995-A518ED8484C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15</a:t>
            </a:fld>
            <a:endParaRPr lang="en-US" altLang="en-US" sz="1600">
              <a:latin typeface="Franklin Gothic Book" panose="020B0503020102020204" pitchFamily="34" charset="0"/>
            </a:endParaRPr>
          </a:p>
        </p:txBody>
      </p:sp>
      <p:pic>
        <p:nvPicPr>
          <p:cNvPr id="5" name="Picture 4" descr="Figure 5 -Incidence of Challenges Accessing Healthcare - 5-county study">
            <a:extLst>
              <a:ext uri="{FF2B5EF4-FFF2-40B4-BE49-F238E27FC236}">
                <a16:creationId xmlns:a16="http://schemas.microsoft.com/office/drawing/2014/main" id="{8E5655E8-516B-D100-AD18-1750B665B784}"/>
              </a:ext>
            </a:extLst>
          </p:cNvPr>
          <p:cNvPicPr>
            <a:picLocks noChangeAspect="1"/>
          </p:cNvPicPr>
          <p:nvPr/>
        </p:nvPicPr>
        <p:blipFill>
          <a:blip r:embed="rId2"/>
          <a:stretch>
            <a:fillRect/>
          </a:stretch>
        </p:blipFill>
        <p:spPr>
          <a:xfrm>
            <a:off x="3799840" y="85725"/>
            <a:ext cx="8077200" cy="3436423"/>
          </a:xfrm>
          <a:prstGeom prst="rect">
            <a:avLst/>
          </a:prstGeom>
        </p:spPr>
      </p:pic>
      <p:pic>
        <p:nvPicPr>
          <p:cNvPr id="9" name="Picture 8" descr="Figure 6 - Specific Challenges Accessing Healthcare - 5-county study">
            <a:extLst>
              <a:ext uri="{FF2B5EF4-FFF2-40B4-BE49-F238E27FC236}">
                <a16:creationId xmlns:a16="http://schemas.microsoft.com/office/drawing/2014/main" id="{8AA9998B-80F4-1946-1D3B-E09A1A042B23}"/>
              </a:ext>
            </a:extLst>
          </p:cNvPr>
          <p:cNvPicPr>
            <a:picLocks noChangeAspect="1"/>
          </p:cNvPicPr>
          <p:nvPr/>
        </p:nvPicPr>
        <p:blipFill>
          <a:blip r:embed="rId3"/>
          <a:stretch>
            <a:fillRect/>
          </a:stretch>
        </p:blipFill>
        <p:spPr>
          <a:xfrm>
            <a:off x="4206240" y="3643029"/>
            <a:ext cx="7241370" cy="3129245"/>
          </a:xfrm>
          <a:prstGeom prst="rect">
            <a:avLst/>
          </a:prstGeom>
        </p:spPr>
      </p:pic>
    </p:spTree>
    <p:extLst>
      <p:ext uri="{BB962C8B-B14F-4D97-AF65-F5344CB8AC3E}">
        <p14:creationId xmlns:p14="http://schemas.microsoft.com/office/powerpoint/2010/main" val="314896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5D0AB-5E71-27D8-4007-1D297CB48679}"/>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2A39B260-4F7C-51FF-CDE5-A01A274D1A26}"/>
              </a:ext>
            </a:extLst>
          </p:cNvPr>
          <p:cNvSpPr txBox="1">
            <a:spLocks noGrp="1" noChangeArrowheads="1"/>
          </p:cNvSpPr>
          <p:nvPr>
            <p:ph type="title" idx="4294967295"/>
          </p:nvPr>
        </p:nvSpPr>
        <p:spPr bwMode="auto">
          <a:xfrm>
            <a:off x="162560" y="40641"/>
            <a:ext cx="8448040" cy="2677656"/>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45A988"/>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45A988"/>
                </a:solidFill>
                <a:effectLst/>
                <a:uLnTx/>
                <a:uFillTx/>
                <a:latin typeface="Franklin Gothic Book" pitchFamily="34" charset="0"/>
                <a:ea typeface="+mn-ea"/>
                <a:cs typeface="+mn-cs"/>
              </a:rPr>
              <a:t>Challenges Accessing Healthcare</a:t>
            </a:r>
            <a:r>
              <a:rPr kumimoji="0" lang="en-US" sz="3600" b="1" i="0" u="none" strike="noStrike" kern="1200" cap="none" spc="0" normalizeH="0" baseline="0" noProof="0" dirty="0">
                <a:ln>
                  <a:noFill/>
                </a:ln>
                <a:solidFill>
                  <a:srgbClr val="860000"/>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These 9 Healthcare Access Challenges Q’s also included in the July 2026 J-L-SL Community Health Survey</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CDB13A2B-99CD-4905-C68D-6CC38B4F139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16</a:t>
            </a:fld>
            <a:endParaRPr lang="en-US" altLang="en-US" sz="1600">
              <a:latin typeface="Franklin Gothic Book" panose="020B0503020102020204" pitchFamily="34" charset="0"/>
            </a:endParaRPr>
          </a:p>
        </p:txBody>
      </p:sp>
      <p:pic>
        <p:nvPicPr>
          <p:cNvPr id="3" name="Picture 2" descr="Figure 6 FDRHPO - Challenges Accessing Healthcare - 3-county study">
            <a:extLst>
              <a:ext uri="{FF2B5EF4-FFF2-40B4-BE49-F238E27FC236}">
                <a16:creationId xmlns:a16="http://schemas.microsoft.com/office/drawing/2014/main" id="{01CCD39F-54CD-211C-B2D8-87754AAAABC6}"/>
              </a:ext>
            </a:extLst>
          </p:cNvPr>
          <p:cNvPicPr>
            <a:picLocks noChangeAspect="1"/>
          </p:cNvPicPr>
          <p:nvPr/>
        </p:nvPicPr>
        <p:blipFill>
          <a:blip r:embed="rId2"/>
          <a:stretch>
            <a:fillRect/>
          </a:stretch>
        </p:blipFill>
        <p:spPr>
          <a:xfrm>
            <a:off x="599440" y="2718297"/>
            <a:ext cx="10994642" cy="4003178"/>
          </a:xfrm>
          <a:prstGeom prst="rect">
            <a:avLst/>
          </a:prstGeom>
        </p:spPr>
      </p:pic>
      <p:grpSp>
        <p:nvGrpSpPr>
          <p:cNvPr id="7" name="Group 6" descr="NC HC Logo">
            <a:extLst>
              <a:ext uri="{FF2B5EF4-FFF2-40B4-BE49-F238E27FC236}">
                <a16:creationId xmlns:a16="http://schemas.microsoft.com/office/drawing/2014/main" id="{A3AAB80B-7A6F-4643-3368-161BEAF43B7B}"/>
              </a:ext>
            </a:extLst>
          </p:cNvPr>
          <p:cNvGrpSpPr/>
          <p:nvPr/>
        </p:nvGrpSpPr>
        <p:grpSpPr>
          <a:xfrm>
            <a:off x="7933055" y="1016000"/>
            <a:ext cx="4026718" cy="1499096"/>
            <a:chOff x="7933055" y="1016000"/>
            <a:chExt cx="4026718" cy="1499096"/>
          </a:xfrm>
        </p:grpSpPr>
        <p:pic>
          <p:nvPicPr>
            <p:cNvPr id="4" name="Picture 3">
              <a:extLst>
                <a:ext uri="{FF2B5EF4-FFF2-40B4-BE49-F238E27FC236}">
                  <a16:creationId xmlns:a16="http://schemas.microsoft.com/office/drawing/2014/main" id="{989E1465-0DA7-B71B-8AD3-64F412921F63}"/>
                </a:ext>
              </a:extLst>
            </p:cNvPr>
            <p:cNvPicPr>
              <a:picLocks noChangeAspect="1"/>
            </p:cNvPicPr>
            <p:nvPr/>
          </p:nvPicPr>
          <p:blipFill>
            <a:blip r:embed="rId3"/>
            <a:stretch>
              <a:fillRect/>
            </a:stretch>
          </p:blipFill>
          <p:spPr>
            <a:xfrm>
              <a:off x="9092321" y="1544319"/>
              <a:ext cx="1779757" cy="970777"/>
            </a:xfrm>
            <a:prstGeom prst="rect">
              <a:avLst/>
            </a:prstGeom>
          </p:spPr>
        </p:pic>
        <p:pic>
          <p:nvPicPr>
            <p:cNvPr id="6" name="Picture 5">
              <a:extLst>
                <a:ext uri="{FF2B5EF4-FFF2-40B4-BE49-F238E27FC236}">
                  <a16:creationId xmlns:a16="http://schemas.microsoft.com/office/drawing/2014/main" id="{F0EC46A8-0739-EAD1-9352-A95D0283B8C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3055" y="1016000"/>
              <a:ext cx="4026718" cy="619760"/>
            </a:xfrm>
            <a:prstGeom prst="rect">
              <a:avLst/>
            </a:prstGeom>
            <a:noFill/>
            <a:ln>
              <a:noFill/>
            </a:ln>
          </p:spPr>
        </p:pic>
      </p:grpSp>
    </p:spTree>
    <p:extLst>
      <p:ext uri="{BB962C8B-B14F-4D97-AF65-F5344CB8AC3E}">
        <p14:creationId xmlns:p14="http://schemas.microsoft.com/office/powerpoint/2010/main" val="245498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0C00D-4EB9-0EA9-5ECA-F77631AC50E5}"/>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49CF0245-4023-3E8E-4F53-60C36FDEA2E0}"/>
              </a:ext>
            </a:extLst>
          </p:cNvPr>
          <p:cNvSpPr txBox="1">
            <a:spLocks noGrp="1" noChangeArrowheads="1"/>
          </p:cNvSpPr>
          <p:nvPr>
            <p:ph type="title" idx="4294967295"/>
          </p:nvPr>
        </p:nvSpPr>
        <p:spPr bwMode="auto">
          <a:xfrm>
            <a:off x="162559" y="40640"/>
            <a:ext cx="3418841" cy="5816977"/>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Adverse Childhood Experiences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 among </a:t>
            </a:r>
            <a:r>
              <a:rPr kumimoji="0" lang="en-US" sz="3600" b="1" i="0" u="sng" strike="noStrike" kern="1200" cap="none" spc="0" normalizeH="0" baseline="0" noProof="0" dirty="0">
                <a:ln>
                  <a:noFill/>
                </a:ln>
                <a:solidFill>
                  <a:schemeClr val="tx1"/>
                </a:solidFill>
                <a:effectLst/>
                <a:uLnTx/>
                <a:uFillTx/>
                <a:latin typeface="Franklin Gothic Book" pitchFamily="34" charset="0"/>
                <a:ea typeface="+mn-ea"/>
                <a:cs typeface="+mn-cs"/>
              </a:rPr>
              <a:t>all participants</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36 ACEs Q’s included in the survey</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C2F4A08C-091E-7595-024B-0743ABF69EA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17</a:t>
            </a:fld>
            <a:endParaRPr lang="en-US" altLang="en-US" sz="1600">
              <a:latin typeface="Franklin Gothic Book" panose="020B0503020102020204" pitchFamily="34" charset="0"/>
            </a:endParaRPr>
          </a:p>
        </p:txBody>
      </p:sp>
      <p:pic>
        <p:nvPicPr>
          <p:cNvPr id="4" name="Picture 3" descr="Figure 7 − Adverse Childhood Experiences (ACEs) Prevalence − What did we learn about the North Country? &#10;">
            <a:extLst>
              <a:ext uri="{FF2B5EF4-FFF2-40B4-BE49-F238E27FC236}">
                <a16:creationId xmlns:a16="http://schemas.microsoft.com/office/drawing/2014/main" id="{98C6B006-70DB-4749-CA56-0D03C83559AD}"/>
              </a:ext>
            </a:extLst>
          </p:cNvPr>
          <p:cNvPicPr>
            <a:picLocks noChangeAspect="1"/>
          </p:cNvPicPr>
          <p:nvPr/>
        </p:nvPicPr>
        <p:blipFill>
          <a:blip r:embed="rId2"/>
          <a:stretch>
            <a:fillRect/>
          </a:stretch>
        </p:blipFill>
        <p:spPr>
          <a:xfrm>
            <a:off x="3624675" y="353028"/>
            <a:ext cx="8567325" cy="6368447"/>
          </a:xfrm>
          <a:prstGeom prst="rect">
            <a:avLst/>
          </a:prstGeom>
        </p:spPr>
      </p:pic>
    </p:spTree>
    <p:extLst>
      <p:ext uri="{BB962C8B-B14F-4D97-AF65-F5344CB8AC3E}">
        <p14:creationId xmlns:p14="http://schemas.microsoft.com/office/powerpoint/2010/main" val="286821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56C7F-ADDE-DAE7-82AA-399CCC8B0A28}"/>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525AB0A9-151A-FA4C-9E23-F6272CA178FC}"/>
              </a:ext>
            </a:extLst>
          </p:cNvPr>
          <p:cNvSpPr txBox="1">
            <a:spLocks noGrp="1" noChangeArrowheads="1"/>
          </p:cNvSpPr>
          <p:nvPr>
            <p:ph type="title" idx="4294967295"/>
          </p:nvPr>
        </p:nvSpPr>
        <p:spPr bwMode="auto">
          <a:xfrm>
            <a:off x="162560" y="40640"/>
            <a:ext cx="3581400" cy="5539978"/>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Menstrual Health </a:t>
            </a:r>
            <a:r>
              <a:rPr kumimoji="0" lang="en-US" sz="3600" b="1" i="1" u="sng" strike="noStrike" kern="1200" cap="none" spc="0" normalizeH="0" baseline="0" noProof="0" dirty="0">
                <a:ln>
                  <a:noFill/>
                </a:ln>
                <a:solidFill>
                  <a:schemeClr val="tx1"/>
                </a:solidFill>
                <a:effectLst/>
                <a:uLnTx/>
                <a:uFillTx/>
                <a:latin typeface="Franklin Gothic Book" pitchFamily="34" charset="0"/>
                <a:ea typeface="+mn-ea"/>
                <a:cs typeface="+mn-cs"/>
              </a:rPr>
              <a:t>among all  menstruaters</a:t>
            </a:r>
            <a:r>
              <a:rPr kumimoji="0" lang="en-US" sz="3600" b="1" i="1" u="none" strike="noStrike" kern="1200" cap="none" spc="0" normalizeH="0" baseline="0" noProof="0" dirty="0">
                <a:ln>
                  <a:noFill/>
                </a:ln>
                <a:solidFill>
                  <a:schemeClr val="tx1"/>
                </a:solidFill>
                <a:effectLst/>
                <a:uLnTx/>
                <a:uFillTx/>
                <a:latin typeface="Franklin Gothic Book" pitchFamily="34" charset="0"/>
                <a:ea typeface="+mn-ea"/>
                <a:cs typeface="+mn-cs"/>
              </a:rPr>
              <a:t>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20 Menstrual Health Q’s included in the survey that were posed to all menstruaters</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5E951896-1288-F795-5590-4A1F0719D24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18</a:t>
            </a:fld>
            <a:endParaRPr lang="en-US" altLang="en-US" sz="1600">
              <a:latin typeface="Franklin Gothic Book" panose="020B0503020102020204" pitchFamily="34" charset="0"/>
            </a:endParaRPr>
          </a:p>
        </p:txBody>
      </p:sp>
      <p:pic>
        <p:nvPicPr>
          <p:cNvPr id="6" name="Picture 5" descr="Figure 8 − Menstrual Health Conditions Prevalence − What did we learn about the North Country? &#10;">
            <a:extLst>
              <a:ext uri="{FF2B5EF4-FFF2-40B4-BE49-F238E27FC236}">
                <a16:creationId xmlns:a16="http://schemas.microsoft.com/office/drawing/2014/main" id="{31D3585D-0E2E-C587-581D-7E49C7981A52}"/>
              </a:ext>
            </a:extLst>
          </p:cNvPr>
          <p:cNvPicPr>
            <a:picLocks noChangeAspect="1"/>
          </p:cNvPicPr>
          <p:nvPr/>
        </p:nvPicPr>
        <p:blipFill>
          <a:blip r:embed="rId2"/>
          <a:stretch>
            <a:fillRect/>
          </a:stretch>
        </p:blipFill>
        <p:spPr>
          <a:xfrm>
            <a:off x="3789681" y="40640"/>
            <a:ext cx="8280265" cy="6766560"/>
          </a:xfrm>
          <a:prstGeom prst="rect">
            <a:avLst/>
          </a:prstGeom>
        </p:spPr>
      </p:pic>
    </p:spTree>
    <p:extLst>
      <p:ext uri="{BB962C8B-B14F-4D97-AF65-F5344CB8AC3E}">
        <p14:creationId xmlns:p14="http://schemas.microsoft.com/office/powerpoint/2010/main" val="361475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4EAE8-2D42-AFB1-A099-B98AB82AB4E9}"/>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5C06E970-43AB-ED8A-B3EC-C3B5EB2D3D78}"/>
              </a:ext>
            </a:extLst>
          </p:cNvPr>
          <p:cNvSpPr txBox="1">
            <a:spLocks noGrp="1" noChangeArrowheads="1"/>
          </p:cNvSpPr>
          <p:nvPr>
            <p:ph type="title" idx="4294967295"/>
          </p:nvPr>
        </p:nvSpPr>
        <p:spPr bwMode="auto">
          <a:xfrm>
            <a:off x="162560" y="40640"/>
            <a:ext cx="5516880" cy="830997"/>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60000"/>
                </a:solidFill>
                <a:effectLst/>
                <a:uLnTx/>
                <a:uFillTx/>
                <a:latin typeface="Franklin Gothic Book" pitchFamily="34" charset="0"/>
                <a:ea typeface="+mn-ea"/>
                <a:cs typeface="+mn-cs"/>
              </a:rPr>
              <a:t>What is PCOS? </a:t>
            </a:r>
            <a:endParaRPr kumimoji="0" lang="en-US" sz="14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693F4BAB-6B9B-412D-B895-AFD09419A73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19</a:t>
            </a:fld>
            <a:endParaRPr lang="en-US" altLang="en-US" sz="1600">
              <a:latin typeface="Franklin Gothic Book" panose="020B0503020102020204" pitchFamily="34" charset="0"/>
            </a:endParaRPr>
          </a:p>
        </p:txBody>
      </p:sp>
      <p:sp>
        <p:nvSpPr>
          <p:cNvPr id="3" name="TextBox 2">
            <a:extLst>
              <a:ext uri="{FF2B5EF4-FFF2-40B4-BE49-F238E27FC236}">
                <a16:creationId xmlns:a16="http://schemas.microsoft.com/office/drawing/2014/main" id="{CD3199F4-830D-7A10-6CC3-B16E60AFB4FD}"/>
              </a:ext>
            </a:extLst>
          </p:cNvPr>
          <p:cNvSpPr txBox="1"/>
          <p:nvPr/>
        </p:nvSpPr>
        <p:spPr>
          <a:xfrm>
            <a:off x="792480" y="753834"/>
            <a:ext cx="11002123" cy="1723549"/>
          </a:xfrm>
          <a:prstGeom prst="rect">
            <a:avLst/>
          </a:prstGeom>
          <a:noFill/>
        </p:spPr>
        <p:txBody>
          <a:bodyPr wrap="square">
            <a:spAutoFit/>
          </a:bodyPr>
          <a:lstStyle/>
          <a:p>
            <a:pPr marL="0" marR="0">
              <a:spcAft>
                <a:spcPts val="1200"/>
              </a:spcAft>
              <a:buNone/>
            </a:pPr>
            <a:r>
              <a:rPr lang="en-US" sz="2000" b="0" u="none" strike="noStrike" dirty="0">
                <a:effectLst/>
                <a:latin typeface="+mn-lt"/>
              </a:rPr>
              <a:t>Polycystic ovary syndrome (PCOS)—recently updated and referred to by major medical centers as </a:t>
            </a:r>
            <a:r>
              <a:rPr lang="en-US" sz="2000" b="1" u="none" strike="noStrike" dirty="0">
                <a:effectLst/>
                <a:latin typeface="+mn-lt"/>
              </a:rPr>
              <a:t>polyendocrine metabolic ovarian syndrome (PMOS)</a:t>
            </a:r>
            <a:r>
              <a:rPr lang="en-US" sz="2000" b="0" u="none" strike="noStrike" dirty="0">
                <a:effectLst/>
                <a:latin typeface="+mn-lt"/>
              </a:rPr>
              <a:t>—is a systemic hormonal and metabolic disorder affecting women of reproductive age. The updated term emphasizes that the condition involves the entire endocrine and metabolic system, rather than just the ovaries.</a:t>
            </a:r>
          </a:p>
          <a:p>
            <a:pPr>
              <a:spcAft>
                <a:spcPts val="1200"/>
              </a:spcAft>
            </a:pPr>
            <a:r>
              <a:rPr lang="en-US" sz="1600" dirty="0">
                <a:latin typeface="Google Sans"/>
                <a:hlinkClick r:id="rId2"/>
              </a:rPr>
              <a:t>https://www.mayoclinic.org/diseases-conditions/pcos/symptoms-causes/syc-20353439</a:t>
            </a:r>
            <a:endParaRPr lang="en-US" sz="1600" dirty="0">
              <a:latin typeface="Google Sans"/>
            </a:endParaRPr>
          </a:p>
        </p:txBody>
      </p:sp>
      <p:sp>
        <p:nvSpPr>
          <p:cNvPr id="4" name="TextBox 3">
            <a:extLst>
              <a:ext uri="{FF2B5EF4-FFF2-40B4-BE49-F238E27FC236}">
                <a16:creationId xmlns:a16="http://schemas.microsoft.com/office/drawing/2014/main" id="{16BE901C-7085-567D-211E-9EC7AF2416E1}"/>
              </a:ext>
            </a:extLst>
          </p:cNvPr>
          <p:cNvSpPr txBox="1"/>
          <p:nvPr/>
        </p:nvSpPr>
        <p:spPr>
          <a:xfrm>
            <a:off x="792480" y="3216374"/>
            <a:ext cx="11002123" cy="3754874"/>
          </a:xfrm>
          <a:prstGeom prst="rect">
            <a:avLst/>
          </a:prstGeom>
          <a:solidFill>
            <a:schemeClr val="bg1"/>
          </a:solidFill>
        </p:spPr>
        <p:txBody>
          <a:bodyPr wrap="square">
            <a:spAutoFit/>
          </a:bodyPr>
          <a:lstStyle/>
          <a:p>
            <a:pPr>
              <a:spcAft>
                <a:spcPts val="1200"/>
              </a:spcAft>
            </a:pPr>
            <a:r>
              <a:rPr lang="en-US" sz="2000" dirty="0"/>
              <a:t>The Centers for Disease Control and Prevention (CDC) estimates that Polycystic Ovary Syndrome (PCOS) affects as many as 5 million women and reproductive-aged individuals in the United States. </a:t>
            </a:r>
          </a:p>
          <a:p>
            <a:r>
              <a:rPr lang="en-US" sz="2000" u="sng" dirty="0"/>
              <a:t>Key Facts on PCOS Rates</a:t>
            </a:r>
            <a:r>
              <a:rPr lang="en-US" sz="2000" dirty="0"/>
              <a:t>:</a:t>
            </a:r>
          </a:p>
          <a:p>
            <a:r>
              <a:rPr lang="en-US" sz="2000" b="1" dirty="0"/>
              <a:t>Total Impact: </a:t>
            </a:r>
            <a:r>
              <a:rPr lang="en-US" sz="2000" dirty="0"/>
              <a:t>This figure means roughly 6% to 12%—or about 1 in 10—women of reproductive age deal with PCOS.</a:t>
            </a:r>
          </a:p>
          <a:p>
            <a:r>
              <a:rPr lang="en-US" sz="2000" b="1" dirty="0"/>
              <a:t>Global Estimates: </a:t>
            </a:r>
            <a:r>
              <a:rPr lang="en-US" sz="2000" dirty="0"/>
              <a:t>The World Health Organization notes similar worldwide rates, estimating that 10% to 13% of women globally have PCOS.</a:t>
            </a:r>
          </a:p>
          <a:p>
            <a:r>
              <a:rPr lang="en-US" sz="2000" b="1" dirty="0"/>
              <a:t>Underdiagnosis: </a:t>
            </a:r>
            <a:r>
              <a:rPr lang="en-US" sz="2000" dirty="0"/>
              <a:t>Up to 70% of women who have PCOS do not know they have it because symptoms vary widely or go unrecognized.</a:t>
            </a:r>
          </a:p>
          <a:p>
            <a:endParaRPr lang="en-US" sz="1600" dirty="0"/>
          </a:p>
          <a:p>
            <a:r>
              <a:rPr lang="en-US" sz="1600" dirty="0">
                <a:hlinkClick r:id="rId3"/>
              </a:rPr>
              <a:t>https://wwwn.cdc.gov/Nchs/Data/Nhanes/Public/2019/DataFiles/TST_K_R.htm</a:t>
            </a:r>
            <a:endParaRPr lang="en-US" sz="1600" dirty="0"/>
          </a:p>
          <a:p>
            <a:r>
              <a:rPr lang="en-US" sz="1600" dirty="0">
                <a:hlinkClick r:id="rId4"/>
              </a:rPr>
              <a:t>https://www.who.int/news-room/fact-sheets/detail/polycystic-ovary-syndrome</a:t>
            </a:r>
            <a:endParaRPr lang="en-US" sz="1600" dirty="0"/>
          </a:p>
        </p:txBody>
      </p:sp>
      <p:sp>
        <p:nvSpPr>
          <p:cNvPr id="5" name="TextBox 3">
            <a:extLst>
              <a:ext uri="{FF2B5EF4-FFF2-40B4-BE49-F238E27FC236}">
                <a16:creationId xmlns:a16="http://schemas.microsoft.com/office/drawing/2014/main" id="{13A5F171-30DE-9CD0-D36D-65CFF82AF4E3}"/>
              </a:ext>
            </a:extLst>
          </p:cNvPr>
          <p:cNvSpPr txBox="1">
            <a:spLocks noChangeArrowheads="1"/>
          </p:cNvSpPr>
          <p:nvPr/>
        </p:nvSpPr>
        <p:spPr bwMode="auto">
          <a:xfrm>
            <a:off x="255157" y="2462158"/>
            <a:ext cx="6284539" cy="830997"/>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4800" dirty="0">
                <a:solidFill>
                  <a:srgbClr val="860000"/>
                </a:solidFill>
                <a:latin typeface="Franklin Gothic Book" pitchFamily="34" charset="0"/>
                <a:ea typeface="+mn-ea"/>
                <a:cs typeface="+mn-cs"/>
              </a:rPr>
              <a:t>How common is PCOS? </a:t>
            </a:r>
            <a:endParaRPr lang="en-US" sz="1400" b="1" dirty="0">
              <a:solidFill>
                <a:srgbClr val="3598A5"/>
              </a:solidFill>
              <a:latin typeface="Franklin Gothic Book" pitchFamily="34" charset="0"/>
              <a:ea typeface="+mn-ea"/>
              <a:cs typeface="+mn-cs"/>
            </a:endParaRPr>
          </a:p>
        </p:txBody>
      </p:sp>
    </p:spTree>
    <p:extLst>
      <p:ext uri="{BB962C8B-B14F-4D97-AF65-F5344CB8AC3E}">
        <p14:creationId xmlns:p14="http://schemas.microsoft.com/office/powerpoint/2010/main" val="146960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2EF4-1A31-8E4B-9204-CD11E39D4D31}"/>
            </a:ext>
          </a:extLst>
        </p:cNvPr>
        <p:cNvGrpSpPr/>
        <p:nvPr/>
      </p:nvGrpSpPr>
      <p:grpSpPr>
        <a:xfrm>
          <a:off x="0" y="0"/>
          <a:ext cx="0" cy="0"/>
          <a:chOff x="0" y="0"/>
          <a:chExt cx="0" cy="0"/>
        </a:xfrm>
      </p:grpSpPr>
      <p:sp>
        <p:nvSpPr>
          <p:cNvPr id="10242" name="TextBox 3">
            <a:extLst>
              <a:ext uri="{FF2B5EF4-FFF2-40B4-BE49-F238E27FC236}">
                <a16:creationId xmlns:a16="http://schemas.microsoft.com/office/drawing/2014/main" id="{DF0414AB-5870-0E96-629C-116E68490990}"/>
              </a:ext>
            </a:extLst>
          </p:cNvPr>
          <p:cNvSpPr txBox="1">
            <a:spLocks noGrp="1" noChangeArrowheads="1"/>
          </p:cNvSpPr>
          <p:nvPr>
            <p:ph type="title" idx="4294967295"/>
          </p:nvPr>
        </p:nvSpPr>
        <p:spPr bwMode="auto">
          <a:xfrm>
            <a:off x="162560" y="40640"/>
            <a:ext cx="3581400" cy="692497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did we learn?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Menstrual Health </a:t>
            </a:r>
            <a:r>
              <a:rPr kumimoji="0" lang="en-US" sz="3600" b="1" i="0" u="sng" strike="noStrike" kern="1200" cap="none" spc="0" normalizeH="0" baseline="0" noProof="0" dirty="0">
                <a:ln>
                  <a:noFill/>
                </a:ln>
                <a:solidFill>
                  <a:schemeClr val="tx1"/>
                </a:solidFill>
                <a:effectLst/>
                <a:uLnTx/>
                <a:uFillTx/>
                <a:latin typeface="Franklin Gothic Book" pitchFamily="34" charset="0"/>
                <a:ea typeface="+mn-ea"/>
                <a:cs typeface="+mn-cs"/>
              </a:rPr>
              <a:t>among menstruaters </a:t>
            </a:r>
            <a:r>
              <a:rPr kumimoji="0" lang="en-US" sz="3600" b="1" i="1" u="sng" strike="noStrike" kern="1200" cap="none" spc="0" normalizeH="0" baseline="0" noProof="0" dirty="0">
                <a:ln>
                  <a:noFill/>
                </a:ln>
                <a:solidFill>
                  <a:schemeClr val="tx1"/>
                </a:solidFill>
                <a:effectLst/>
                <a:uLnTx/>
                <a:uFillTx/>
                <a:latin typeface="Franklin Gothic Book" pitchFamily="34" charset="0"/>
                <a:ea typeface="+mn-ea"/>
                <a:cs typeface="+mn-cs"/>
              </a:rPr>
              <a:t>who have been diagnosed with PCOS</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 in the North Country</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Franklin Gothic Book" pitchFamily="34" charset="0"/>
              <a:buChar char="→"/>
              <a:tabLst/>
              <a:defRPr/>
            </a:pPr>
            <a:r>
              <a:rPr kumimoji="0" lang="en-US" sz="1800" b="0" i="0" u="none" strike="noStrike" kern="1200" cap="none" spc="0" normalizeH="0" baseline="0" noProof="0" dirty="0">
                <a:ln>
                  <a:noFill/>
                </a:ln>
                <a:solidFill>
                  <a:srgbClr val="000000"/>
                </a:solidFill>
                <a:effectLst/>
                <a:uLnTx/>
                <a:uFillTx/>
                <a:latin typeface="Franklin Gothic Book" pitchFamily="34" charset="0"/>
                <a:ea typeface="+mn-ea"/>
                <a:cs typeface="+mn-cs"/>
              </a:rPr>
              <a:t>6 further Menstrual Health Q’s included in the survey posed only to those with PCOD diagnosis</a:t>
            </a:r>
            <a:endParaRPr kumimoji="0" lang="en-US" sz="1800" b="1" i="0" u="none" strike="noStrike" kern="1200" cap="none" spc="0" normalizeH="0" baseline="0" noProof="0" dirty="0">
              <a:ln>
                <a:noFill/>
              </a:ln>
              <a:solidFill>
                <a:srgbClr val="3598A5"/>
              </a:solidFill>
              <a:effectLst/>
              <a:uLnTx/>
              <a:uFillTx/>
              <a:latin typeface="Franklin Gothic Book" pitchFamily="34" charset="0"/>
              <a:ea typeface="+mn-ea"/>
              <a:cs typeface="+mn-cs"/>
            </a:endParaRPr>
          </a:p>
        </p:txBody>
      </p:sp>
      <p:sp>
        <p:nvSpPr>
          <p:cNvPr id="14339" name="Slide Number Placeholder 1">
            <a:extLst>
              <a:ext uri="{FF2B5EF4-FFF2-40B4-BE49-F238E27FC236}">
                <a16:creationId xmlns:a16="http://schemas.microsoft.com/office/drawing/2014/main" id="{5812DA00-A9D5-4D72-1609-2D0E1D3D0A4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0DE3A63E-2A5E-444D-8251-67B0690F9E9E}" type="slidenum">
              <a:rPr lang="en-US" altLang="en-US" sz="1600">
                <a:latin typeface="Franklin Gothic Book" panose="020B0503020102020204" pitchFamily="34" charset="0"/>
              </a:rPr>
              <a:pPr algn="l" fontAlgn="base">
                <a:spcBef>
                  <a:spcPct val="0"/>
                </a:spcBef>
                <a:spcAft>
                  <a:spcPct val="0"/>
                </a:spcAft>
              </a:pPr>
              <a:t>20</a:t>
            </a:fld>
            <a:endParaRPr lang="en-US" altLang="en-US" sz="1600">
              <a:latin typeface="Franklin Gothic Book" panose="020B0503020102020204" pitchFamily="34" charset="0"/>
            </a:endParaRPr>
          </a:p>
        </p:txBody>
      </p:sp>
      <p:pic>
        <p:nvPicPr>
          <p:cNvPr id="3" name="Picture 2" descr="Figure 9 - Menstrual Health Conditions among those with PCOS">
            <a:extLst>
              <a:ext uri="{FF2B5EF4-FFF2-40B4-BE49-F238E27FC236}">
                <a16:creationId xmlns:a16="http://schemas.microsoft.com/office/drawing/2014/main" id="{0D1D21D5-FCD2-8B6D-D1FB-B97F58091AD2}"/>
              </a:ext>
            </a:extLst>
          </p:cNvPr>
          <p:cNvPicPr>
            <a:picLocks noChangeAspect="1"/>
          </p:cNvPicPr>
          <p:nvPr/>
        </p:nvPicPr>
        <p:blipFill>
          <a:blip r:embed="rId2"/>
          <a:stretch>
            <a:fillRect/>
          </a:stretch>
        </p:blipFill>
        <p:spPr>
          <a:xfrm>
            <a:off x="3620666" y="136525"/>
            <a:ext cx="8520533" cy="6573163"/>
          </a:xfrm>
          <a:prstGeom prst="rect">
            <a:avLst/>
          </a:prstGeom>
        </p:spPr>
      </p:pic>
    </p:spTree>
    <p:extLst>
      <p:ext uri="{BB962C8B-B14F-4D97-AF65-F5344CB8AC3E}">
        <p14:creationId xmlns:p14="http://schemas.microsoft.com/office/powerpoint/2010/main" val="263718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EC826-5223-68BC-1A91-86659E5EAE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6C435B-5495-5957-FE81-883CC22444BB}"/>
              </a:ext>
            </a:extLst>
          </p:cNvPr>
          <p:cNvSpPr txBox="1">
            <a:spLocks noGrp="1" noChangeArrowheads="1"/>
          </p:cNvSpPr>
          <p:nvPr>
            <p:ph type="title" idx="4294967295"/>
          </p:nvPr>
        </p:nvSpPr>
        <p:spPr bwMode="auto">
          <a:xfrm>
            <a:off x="233680" y="0"/>
            <a:ext cx="11582400" cy="2123658"/>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What we learned: </a:t>
            </a:r>
            <a:r>
              <a:rPr kumimoji="0" lang="en-US" sz="3600" b="0" i="1" u="sng" strike="noStrike" kern="1200" cap="none" spc="0" normalizeH="0" baseline="0" noProof="0" dirty="0">
                <a:ln>
                  <a:noFill/>
                </a:ln>
                <a:solidFill>
                  <a:srgbClr val="111111"/>
                </a:solidFill>
                <a:effectLst/>
                <a:uLnTx/>
                <a:uFillTx/>
                <a:latin typeface="Franklin Gothic Book" pitchFamily="34" charset="0"/>
                <a:ea typeface="+mn-ea"/>
                <a:cs typeface="+mn-cs"/>
              </a:rPr>
              <a:t>90+ Variables have just added to the body of knowledge</a:t>
            </a:r>
            <a:r>
              <a:rPr kumimoji="0" lang="en-US" sz="3600" b="0" i="1" u="none" strike="noStrike" kern="1200" cap="none" spc="0" normalizeH="0" baseline="0" noProof="0" dirty="0">
                <a:ln>
                  <a:noFill/>
                </a:ln>
                <a:solidFill>
                  <a:srgbClr val="111111"/>
                </a:solidFill>
                <a:effectLst/>
                <a:uLnTx/>
                <a:uFillTx/>
                <a:latin typeface="Franklin Gothic Book" pitchFamily="34" charset="0"/>
                <a:ea typeface="+mn-ea"/>
                <a:cs typeface="+mn-cs"/>
              </a:rPr>
              <a:t> </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regarding health and healthcare in the North Country.</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sp>
        <p:nvSpPr>
          <p:cNvPr id="3" name="TextBox 2">
            <a:extLst>
              <a:ext uri="{FF2B5EF4-FFF2-40B4-BE49-F238E27FC236}">
                <a16:creationId xmlns:a16="http://schemas.microsoft.com/office/drawing/2014/main" id="{FDCE0C2C-8E39-D24F-4239-CEAA38AE2C98}"/>
              </a:ext>
            </a:extLst>
          </p:cNvPr>
          <p:cNvSpPr txBox="1">
            <a:spLocks noChangeArrowheads="1"/>
          </p:cNvSpPr>
          <p:nvPr/>
        </p:nvSpPr>
        <p:spPr bwMode="auto">
          <a:xfrm>
            <a:off x="233680" y="2499360"/>
            <a:ext cx="11582400" cy="3323987"/>
          </a:xfrm>
          <a:prstGeom prst="rect">
            <a:avLst/>
          </a:prstGeom>
          <a:noFill/>
          <a:ln w="9525">
            <a:noFill/>
            <a:miter lim="800000"/>
            <a:headEnd/>
            <a:tailEnd/>
          </a:ln>
        </p:spPr>
        <p:txBody>
          <a:bodyPr wrap="square">
            <a:spAutoFit/>
          </a:bodyPr>
          <a:lstStyle/>
          <a:p>
            <a:pPr>
              <a:defRPr/>
            </a:pPr>
            <a:r>
              <a:rPr lang="en-US" sz="6000" u="sng" dirty="0">
                <a:solidFill>
                  <a:srgbClr val="860000"/>
                </a:solidFill>
                <a:latin typeface="Franklin Gothic Book" pitchFamily="34" charset="0"/>
              </a:rPr>
              <a:t>However</a:t>
            </a:r>
            <a:r>
              <a:rPr lang="en-US" sz="6000" dirty="0">
                <a:solidFill>
                  <a:srgbClr val="860000"/>
                </a:solidFill>
                <a:latin typeface="Franklin Gothic Book" pitchFamily="34" charset="0"/>
              </a:rPr>
              <a:t>, there is so much more in this rich multivariate data set: </a:t>
            </a:r>
          </a:p>
          <a:p>
            <a:pPr>
              <a:defRPr/>
            </a:pPr>
            <a:r>
              <a:rPr lang="en-US" sz="3600" i="1" u="sng" dirty="0">
                <a:solidFill>
                  <a:srgbClr val="111111"/>
                </a:solidFill>
                <a:latin typeface="Franklin Gothic Book" pitchFamily="34" charset="0"/>
              </a:rPr>
              <a:t>What can we learn from </a:t>
            </a:r>
            <a:r>
              <a:rPr lang="en-US" sz="5400" i="1" u="sng" dirty="0">
                <a:solidFill>
                  <a:srgbClr val="111111"/>
                </a:solidFill>
                <a:latin typeface="Franklin Gothic Book" pitchFamily="34" charset="0"/>
              </a:rPr>
              <a:t>relationships</a:t>
            </a:r>
            <a:r>
              <a:rPr lang="en-US" sz="3600" i="1" u="sng" dirty="0">
                <a:solidFill>
                  <a:srgbClr val="111111"/>
                </a:solidFill>
                <a:latin typeface="Franklin Gothic Book" pitchFamily="34" charset="0"/>
              </a:rPr>
              <a:t> among these 90+ variables?</a:t>
            </a:r>
            <a:r>
              <a:rPr lang="en-US" sz="2400" dirty="0">
                <a:solidFill>
                  <a:srgbClr val="111111"/>
                </a:solidFill>
                <a:latin typeface="Franklin Gothic Book" pitchFamily="34" charset="0"/>
              </a:rPr>
              <a:t> (6 sections/groups of variables)</a:t>
            </a:r>
            <a:endParaRPr lang="en-US" sz="5600" dirty="0">
              <a:solidFill>
                <a:srgbClr val="111111"/>
              </a:solidFill>
              <a:latin typeface="Franklin Gothic Book" pitchFamily="34" charset="0"/>
            </a:endParaRPr>
          </a:p>
        </p:txBody>
      </p:sp>
    </p:spTree>
    <p:extLst>
      <p:ext uri="{BB962C8B-B14F-4D97-AF65-F5344CB8AC3E}">
        <p14:creationId xmlns:p14="http://schemas.microsoft.com/office/powerpoint/2010/main" val="1734174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B495-8FD4-9D95-9DA2-BD8114787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AE13B-B01D-44F5-4068-E6853947D30A}"/>
              </a:ext>
            </a:extLst>
          </p:cNvPr>
          <p:cNvSpPr txBox="1">
            <a:spLocks noGrp="1"/>
          </p:cNvSpPr>
          <p:nvPr>
            <p:ph type="title" idx="4294967295"/>
          </p:nvPr>
        </p:nvSpPr>
        <p:spPr>
          <a:xfrm>
            <a:off x="619760" y="375920"/>
            <a:ext cx="11196320" cy="56630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860000"/>
                </a:solidFill>
                <a:effectLst/>
                <a:uLnTx/>
                <a:uFillTx/>
                <a:latin typeface="+mn-lt"/>
                <a:ea typeface="+mn-ea"/>
                <a:cs typeface="+mn-cs"/>
              </a:rPr>
              <a:t>Adverse Childhood Experience (ACE) &amp; Menstrual Health (MH) </a:t>
            </a:r>
            <a:r>
              <a:rPr kumimoji="0" lang="en-US" sz="4800" b="1" i="1" u="sng" strike="noStrike" kern="1200" cap="none" spc="0" normalizeH="0" baseline="0" noProof="0" dirty="0">
                <a:ln>
                  <a:noFill/>
                </a:ln>
                <a:solidFill>
                  <a:schemeClr val="tx1"/>
                </a:solidFill>
                <a:effectLst/>
                <a:uLnTx/>
                <a:uFillTx/>
                <a:latin typeface="+mn-lt"/>
                <a:ea typeface="+mn-ea"/>
                <a:cs typeface="+mn-cs"/>
              </a:rPr>
              <a:t>Metrics</a:t>
            </a:r>
            <a:r>
              <a:rPr kumimoji="0" lang="en-US" sz="4800" b="1" i="0" u="none" strike="noStrike" kern="1200" cap="none" spc="0" normalizeH="0" baseline="0" noProof="0" dirty="0">
                <a:ln>
                  <a:noFill/>
                </a:ln>
                <a:solidFill>
                  <a:srgbClr val="860000"/>
                </a:solidFill>
                <a:effectLst/>
                <a:uLnTx/>
                <a:uFillTx/>
                <a:latin typeface="+mn-lt"/>
                <a:ea typeface="+mn-ea"/>
                <a:cs typeface="+mn-cs"/>
              </a:rPr>
              <a:t> to reduce/collapse study results into manageable and meaningful measures.  </a:t>
            </a:r>
            <a:r>
              <a:rPr kumimoji="0" lang="en-US" sz="3200" b="1" i="0" u="none" strike="noStrike" kern="1200" cap="none" spc="0" normalizeH="0" baseline="0" noProof="0" dirty="0">
                <a:ln>
                  <a:noFill/>
                </a:ln>
                <a:solidFill>
                  <a:schemeClr val="tx1"/>
                </a:solidFill>
                <a:effectLst/>
                <a:uLnTx/>
                <a:uFillTx/>
                <a:latin typeface="+mn-lt"/>
                <a:ea typeface="+mn-ea"/>
                <a:cs typeface="+mn-cs"/>
              </a:rPr>
              <a:t>(based upon current literature and past studies)</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211857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070899F0-FBFE-6E7C-0746-7C5232AA1168}"/>
              </a:ext>
            </a:extLst>
          </p:cNvPr>
          <p:cNvSpPr txBox="1">
            <a:spLocks noGrp="1" noChangeArrowheads="1"/>
          </p:cNvSpPr>
          <p:nvPr>
            <p:ph type="title" idx="4294967295"/>
          </p:nvPr>
        </p:nvSpPr>
        <p:spPr bwMode="auto">
          <a:xfrm>
            <a:off x="162559" y="40640"/>
            <a:ext cx="3169921" cy="4893647"/>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60000"/>
                </a:solidFill>
                <a:effectLst/>
                <a:uLnTx/>
                <a:uFillTx/>
                <a:latin typeface="Franklin Gothic Book" pitchFamily="34" charset="0"/>
                <a:ea typeface="+mn-ea"/>
                <a:cs typeface="+mn-cs"/>
              </a:rPr>
              <a:t>Remember this?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Adverse Childhood Experiences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 among </a:t>
            </a:r>
            <a:r>
              <a:rPr kumimoji="0" lang="en-US" sz="3600" b="1" i="0" u="sng" strike="noStrike" kern="1200" cap="none" spc="0" normalizeH="0" baseline="0" noProof="0" dirty="0">
                <a:ln>
                  <a:noFill/>
                </a:ln>
                <a:solidFill>
                  <a:schemeClr val="tx1"/>
                </a:solidFill>
                <a:effectLst/>
                <a:uLnTx/>
                <a:uFillTx/>
                <a:latin typeface="Franklin Gothic Book" pitchFamily="34" charset="0"/>
                <a:ea typeface="+mn-ea"/>
                <a:cs typeface="+mn-cs"/>
              </a:rPr>
              <a:t>all participants</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sp>
        <p:nvSpPr>
          <p:cNvPr id="7" name="TextBox 6">
            <a:extLst>
              <a:ext uri="{FF2B5EF4-FFF2-40B4-BE49-F238E27FC236}">
                <a16:creationId xmlns:a16="http://schemas.microsoft.com/office/drawing/2014/main" id="{858503E4-55B5-0AFE-E7CE-6B81CF2B8B68}"/>
              </a:ext>
            </a:extLst>
          </p:cNvPr>
          <p:cNvSpPr txBox="1"/>
          <p:nvPr/>
        </p:nvSpPr>
        <p:spPr>
          <a:xfrm>
            <a:off x="416560" y="5266234"/>
            <a:ext cx="2468880" cy="1477328"/>
          </a:xfrm>
          <a:prstGeom prst="rect">
            <a:avLst/>
          </a:prstGeom>
          <a:noFill/>
        </p:spPr>
        <p:txBody>
          <a:bodyPr wrap="square" rtlCol="0">
            <a:spAutoFit/>
          </a:bodyPr>
          <a:lstStyle/>
          <a:p>
            <a:r>
              <a:rPr lang="en-US" dirty="0">
                <a:solidFill>
                  <a:srgbClr val="000000"/>
                </a:solidFill>
                <a:latin typeface="Franklin Gothic Book" pitchFamily="34" charset="0"/>
              </a:rPr>
              <a:t>The 36 ACEs Q’s included in the survey … will now be collapsed into </a:t>
            </a:r>
            <a:r>
              <a:rPr lang="en-US" b="1" dirty="0">
                <a:solidFill>
                  <a:srgbClr val="860000"/>
                </a:solidFill>
                <a:latin typeface="Franklin Gothic Book" pitchFamily="34" charset="0"/>
              </a:rPr>
              <a:t>6 ACE Metrics</a:t>
            </a:r>
          </a:p>
          <a:p>
            <a:endParaRPr lang="en-US" dirty="0"/>
          </a:p>
        </p:txBody>
      </p:sp>
      <p:pic>
        <p:nvPicPr>
          <p:cNvPr id="4" name="Picture 3" descr="Figure 7 − Adverse Childhood Experiences (ACEs) Prevalence − What did we learn about the North Country? ">
            <a:extLst>
              <a:ext uri="{FF2B5EF4-FFF2-40B4-BE49-F238E27FC236}">
                <a16:creationId xmlns:a16="http://schemas.microsoft.com/office/drawing/2014/main" id="{88A618F4-41D3-EA4D-5713-B43BCD39D0BF}"/>
              </a:ext>
            </a:extLst>
          </p:cNvPr>
          <p:cNvPicPr>
            <a:picLocks noChangeAspect="1"/>
          </p:cNvPicPr>
          <p:nvPr/>
        </p:nvPicPr>
        <p:blipFill>
          <a:blip r:embed="rId2"/>
          <a:stretch>
            <a:fillRect/>
          </a:stretch>
        </p:blipFill>
        <p:spPr>
          <a:xfrm>
            <a:off x="3485465" y="297180"/>
            <a:ext cx="8426330" cy="6263640"/>
          </a:xfrm>
          <a:prstGeom prst="rect">
            <a:avLst/>
          </a:prstGeom>
        </p:spPr>
      </p:pic>
    </p:spTree>
    <p:extLst>
      <p:ext uri="{BB962C8B-B14F-4D97-AF65-F5344CB8AC3E}">
        <p14:creationId xmlns:p14="http://schemas.microsoft.com/office/powerpoint/2010/main" val="210012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9C21-C593-A8AA-B054-285B1BF6A976}"/>
              </a:ext>
            </a:extLst>
          </p:cNvPr>
          <p:cNvSpPr>
            <a:spLocks noGrp="1"/>
          </p:cNvSpPr>
          <p:nvPr>
            <p:ph type="title" idx="4294967295"/>
          </p:nvPr>
        </p:nvSpPr>
        <p:spPr>
          <a:xfrm>
            <a:off x="110836" y="365125"/>
            <a:ext cx="1953491" cy="2752148"/>
          </a:xfrm>
        </p:spPr>
        <p:txBody>
          <a:bodyPr/>
          <a:lstStyle/>
          <a:p>
            <a:r>
              <a:rPr lang="en-US" dirty="0"/>
              <a:t>ACE Metrics</a:t>
            </a:r>
          </a:p>
        </p:txBody>
      </p:sp>
      <p:pic>
        <p:nvPicPr>
          <p:cNvPr id="3" name="Picture 2" descr="6 ACE Metric Definitions">
            <a:extLst>
              <a:ext uri="{FF2B5EF4-FFF2-40B4-BE49-F238E27FC236}">
                <a16:creationId xmlns:a16="http://schemas.microsoft.com/office/drawing/2014/main" id="{73717613-D2C7-35A0-D725-A435CBB67F5E}"/>
              </a:ext>
            </a:extLst>
          </p:cNvPr>
          <p:cNvPicPr>
            <a:picLocks noChangeAspect="1"/>
          </p:cNvPicPr>
          <p:nvPr/>
        </p:nvPicPr>
        <p:blipFill>
          <a:blip r:embed="rId2"/>
          <a:stretch>
            <a:fillRect/>
          </a:stretch>
        </p:blipFill>
        <p:spPr>
          <a:xfrm>
            <a:off x="2733042" y="157099"/>
            <a:ext cx="8077200" cy="6543802"/>
          </a:xfrm>
          <a:prstGeom prst="rect">
            <a:avLst/>
          </a:prstGeom>
          <a:ln w="57150">
            <a:solidFill>
              <a:srgbClr val="860000"/>
            </a:solidFill>
          </a:ln>
        </p:spPr>
      </p:pic>
    </p:spTree>
    <p:extLst>
      <p:ext uri="{BB962C8B-B14F-4D97-AF65-F5344CB8AC3E}">
        <p14:creationId xmlns:p14="http://schemas.microsoft.com/office/powerpoint/2010/main" val="3213518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Box 3">
            <a:extLst>
              <a:ext uri="{FF2B5EF4-FFF2-40B4-BE49-F238E27FC236}">
                <a16:creationId xmlns:a16="http://schemas.microsoft.com/office/drawing/2014/main" id="{6E1EB3B0-AB13-AA5C-F903-EA94B3F2D30F}"/>
              </a:ext>
            </a:extLst>
          </p:cNvPr>
          <p:cNvSpPr txBox="1">
            <a:spLocks noGrp="1" noChangeArrowheads="1"/>
          </p:cNvSpPr>
          <p:nvPr>
            <p:ph type="title" idx="4294967295"/>
          </p:nvPr>
        </p:nvSpPr>
        <p:spPr bwMode="auto">
          <a:xfrm>
            <a:off x="185420" y="76200"/>
            <a:ext cx="12006580" cy="120032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Metrics – </a:t>
            </a:r>
            <a:r>
              <a:rPr kumimoji="0" lang="en-US" altLang="en-US" sz="4000" b="1" i="0"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rPr>
              <a:t>Adverse Childhood Experiences ACEs</a:t>
            </a:r>
            <a:endParaRPr kumimoji="0" lang="en-US" altLang="en-US" sz="2600" b="1" i="0"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endParaRPr>
          </a:p>
        </p:txBody>
      </p:sp>
      <p:pic>
        <p:nvPicPr>
          <p:cNvPr id="4" name="Picture 3" descr="Figure 10 - ‒ Adverse Childhood Experiences – ACEs (among all participants)                                             SUMMARY – Prevalence of Key Adverse Childhood Experience Metrics">
            <a:extLst>
              <a:ext uri="{FF2B5EF4-FFF2-40B4-BE49-F238E27FC236}">
                <a16:creationId xmlns:a16="http://schemas.microsoft.com/office/drawing/2014/main" id="{39AD87AC-7271-9F0D-BF95-52EEC4B6D471}"/>
              </a:ext>
            </a:extLst>
          </p:cNvPr>
          <p:cNvPicPr>
            <a:picLocks noChangeAspect="1"/>
          </p:cNvPicPr>
          <p:nvPr/>
        </p:nvPicPr>
        <p:blipFill>
          <a:blip r:embed="rId2"/>
          <a:stretch>
            <a:fillRect/>
          </a:stretch>
        </p:blipFill>
        <p:spPr>
          <a:xfrm>
            <a:off x="448812" y="1327342"/>
            <a:ext cx="9357360" cy="4203316"/>
          </a:xfrm>
          <a:prstGeom prst="rect">
            <a:avLst/>
          </a:prstGeom>
        </p:spPr>
      </p:pic>
      <p:pic>
        <p:nvPicPr>
          <p:cNvPr id="6" name="Picture 5" descr="Figure 11 - ‒ Adverse Childhood Experiences – ACEs (among all participants)                                             SUMMARY – Prevalence of Key Adverse Childhood Experience Metrics">
            <a:extLst>
              <a:ext uri="{FF2B5EF4-FFF2-40B4-BE49-F238E27FC236}">
                <a16:creationId xmlns:a16="http://schemas.microsoft.com/office/drawing/2014/main" id="{954372E6-3F6F-FD4C-3A4B-C53EA8CC72FD}"/>
              </a:ext>
            </a:extLst>
          </p:cNvPr>
          <p:cNvPicPr>
            <a:picLocks noChangeAspect="1"/>
          </p:cNvPicPr>
          <p:nvPr/>
        </p:nvPicPr>
        <p:blipFill>
          <a:blip r:embed="rId3"/>
          <a:stretch>
            <a:fillRect/>
          </a:stretch>
        </p:blipFill>
        <p:spPr>
          <a:xfrm>
            <a:off x="1641726" y="1909582"/>
            <a:ext cx="9357360" cy="4203316"/>
          </a:xfrm>
          <a:prstGeom prst="rect">
            <a:avLst/>
          </a:prstGeom>
        </p:spPr>
      </p:pic>
      <p:pic>
        <p:nvPicPr>
          <p:cNvPr id="9" name="Picture 8" descr="Figure 12 - Adverse Childhood Experiences – ACEs (among all participants)                                             INTENSITY – # of Adverse Childhood Experience Metrics Experienced (0-6) [Mean=1.96, StDev=1.86]">
            <a:extLst>
              <a:ext uri="{FF2B5EF4-FFF2-40B4-BE49-F238E27FC236}">
                <a16:creationId xmlns:a16="http://schemas.microsoft.com/office/drawing/2014/main" id="{0D98B7FA-2AAC-15B7-1CA1-D02FE2A54AF4}"/>
              </a:ext>
            </a:extLst>
          </p:cNvPr>
          <p:cNvPicPr>
            <a:picLocks noChangeAspect="1"/>
          </p:cNvPicPr>
          <p:nvPr/>
        </p:nvPicPr>
        <p:blipFill>
          <a:blip r:embed="rId4"/>
          <a:stretch>
            <a:fillRect/>
          </a:stretch>
        </p:blipFill>
        <p:spPr>
          <a:xfrm>
            <a:off x="3048000" y="2461080"/>
            <a:ext cx="9042400" cy="40618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A594F-D515-34F1-6DD3-BE861776C95F}"/>
            </a:ext>
          </a:extLst>
        </p:cNvPr>
        <p:cNvGrpSpPr/>
        <p:nvPr/>
      </p:nvGrpSpPr>
      <p:grpSpPr>
        <a:xfrm>
          <a:off x="0" y="0"/>
          <a:ext cx="0" cy="0"/>
          <a:chOff x="0" y="0"/>
          <a:chExt cx="0" cy="0"/>
        </a:xfrm>
      </p:grpSpPr>
      <p:sp>
        <p:nvSpPr>
          <p:cNvPr id="6" name="TextBox 3">
            <a:extLst>
              <a:ext uri="{FF2B5EF4-FFF2-40B4-BE49-F238E27FC236}">
                <a16:creationId xmlns:a16="http://schemas.microsoft.com/office/drawing/2014/main" id="{74F53CFB-BCC1-DD3E-9A86-D9DCB9A6CD07}"/>
              </a:ext>
            </a:extLst>
          </p:cNvPr>
          <p:cNvSpPr txBox="1">
            <a:spLocks noGrp="1" noChangeArrowheads="1"/>
          </p:cNvSpPr>
          <p:nvPr>
            <p:ph type="title" idx="4294967295"/>
          </p:nvPr>
        </p:nvSpPr>
        <p:spPr bwMode="auto">
          <a:xfrm>
            <a:off x="162559" y="40640"/>
            <a:ext cx="3169921" cy="433965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860000"/>
                </a:solidFill>
                <a:effectLst/>
                <a:uLnTx/>
                <a:uFillTx/>
                <a:latin typeface="Franklin Gothic Book" pitchFamily="34" charset="0"/>
                <a:ea typeface="+mn-ea"/>
                <a:cs typeface="+mn-cs"/>
              </a:rPr>
              <a:t>How about this? </a:t>
            </a:r>
            <a:r>
              <a:rPr kumimoji="0" lang="en-US" sz="3600" b="1" i="0" u="sng" strike="noStrike" kern="1200" cap="none" spc="0" normalizeH="0" baseline="0" noProof="0" dirty="0">
                <a:ln>
                  <a:noFill/>
                </a:ln>
                <a:solidFill>
                  <a:srgbClr val="860000"/>
                </a:solidFill>
                <a:effectLst/>
                <a:uLnTx/>
                <a:uFillTx/>
                <a:latin typeface="Franklin Gothic Book" pitchFamily="34" charset="0"/>
                <a:ea typeface="+mn-ea"/>
                <a:cs typeface="+mn-cs"/>
              </a:rPr>
              <a:t>Menstrual Health </a:t>
            </a:r>
            <a:r>
              <a:rPr kumimoji="0" lang="en-US" sz="3600" b="1" i="0" u="none" strike="noStrike" kern="1200" cap="none" spc="0" normalizeH="0" baseline="0" noProof="0" dirty="0">
                <a:ln>
                  <a:noFill/>
                </a:ln>
                <a:solidFill>
                  <a:schemeClr val="tx1"/>
                </a:solidFill>
                <a:effectLst/>
                <a:uLnTx/>
                <a:uFillTx/>
                <a:latin typeface="Franklin Gothic Book" pitchFamily="34" charset="0"/>
                <a:ea typeface="+mn-ea"/>
                <a:cs typeface="+mn-cs"/>
              </a:rPr>
              <a:t>in the North Country, among </a:t>
            </a:r>
            <a:r>
              <a:rPr kumimoji="0" lang="en-US" sz="3600" b="1" i="0" u="sng" strike="noStrike" kern="1200" cap="none" spc="0" normalizeH="0" baseline="0" noProof="0" dirty="0">
                <a:ln>
                  <a:noFill/>
                </a:ln>
                <a:solidFill>
                  <a:schemeClr val="tx1"/>
                </a:solidFill>
                <a:effectLst/>
                <a:uLnTx/>
                <a:uFillTx/>
                <a:latin typeface="Franklin Gothic Book" pitchFamily="34" charset="0"/>
                <a:ea typeface="+mn-ea"/>
                <a:cs typeface="+mn-cs"/>
              </a:rPr>
              <a:t>all menstruaters</a:t>
            </a:r>
            <a:r>
              <a:rPr kumimoji="0" lang="en-US" sz="3600" b="0" i="0" u="none" strike="noStrike" kern="1200" cap="none" spc="0" normalizeH="0" baseline="0" noProof="0" dirty="0">
                <a:ln>
                  <a:noFill/>
                </a:ln>
                <a:solidFill>
                  <a:srgbClr val="111111"/>
                </a:solidFill>
                <a:effectLst/>
                <a:uLnTx/>
                <a:uFillTx/>
                <a:latin typeface="Franklin Gothic Book" pitchFamily="34" charset="0"/>
                <a:ea typeface="+mn-ea"/>
                <a:cs typeface="+mn-cs"/>
              </a:rPr>
              <a:t>?</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sp>
        <p:nvSpPr>
          <p:cNvPr id="7" name="TextBox 6">
            <a:extLst>
              <a:ext uri="{FF2B5EF4-FFF2-40B4-BE49-F238E27FC236}">
                <a16:creationId xmlns:a16="http://schemas.microsoft.com/office/drawing/2014/main" id="{DC606DAE-1800-8C0C-DE56-3AD310F2E594}"/>
              </a:ext>
            </a:extLst>
          </p:cNvPr>
          <p:cNvSpPr txBox="1"/>
          <p:nvPr/>
        </p:nvSpPr>
        <p:spPr>
          <a:xfrm>
            <a:off x="416560" y="5266234"/>
            <a:ext cx="2651760" cy="1754326"/>
          </a:xfrm>
          <a:prstGeom prst="rect">
            <a:avLst/>
          </a:prstGeom>
          <a:noFill/>
        </p:spPr>
        <p:txBody>
          <a:bodyPr wrap="square" rtlCol="0">
            <a:spAutoFit/>
          </a:bodyPr>
          <a:lstStyle/>
          <a:p>
            <a:r>
              <a:rPr lang="en-US" dirty="0">
                <a:solidFill>
                  <a:srgbClr val="000000"/>
                </a:solidFill>
                <a:latin typeface="Franklin Gothic Book" pitchFamily="34" charset="0"/>
              </a:rPr>
              <a:t>The 26 Menstrual Health Q’s included in the survey … will now be collapsed into </a:t>
            </a:r>
            <a:r>
              <a:rPr lang="en-US" b="1" dirty="0">
                <a:solidFill>
                  <a:srgbClr val="860000"/>
                </a:solidFill>
                <a:latin typeface="Franklin Gothic Book" pitchFamily="34" charset="0"/>
              </a:rPr>
              <a:t>5 Menstrual Health Metrics</a:t>
            </a:r>
          </a:p>
          <a:p>
            <a:endParaRPr lang="en-US" dirty="0"/>
          </a:p>
        </p:txBody>
      </p:sp>
      <p:pic>
        <p:nvPicPr>
          <p:cNvPr id="3" name="Picture 2" descr="Figure 8 - Menstrual Health (among all who've menstruated) − What did we learn about the North Country? ">
            <a:extLst>
              <a:ext uri="{FF2B5EF4-FFF2-40B4-BE49-F238E27FC236}">
                <a16:creationId xmlns:a16="http://schemas.microsoft.com/office/drawing/2014/main" id="{293D7C3F-BE01-B3E9-73FB-9D7B900D2242}"/>
              </a:ext>
            </a:extLst>
          </p:cNvPr>
          <p:cNvPicPr>
            <a:picLocks noChangeAspect="1"/>
          </p:cNvPicPr>
          <p:nvPr/>
        </p:nvPicPr>
        <p:blipFill>
          <a:blip r:embed="rId2"/>
          <a:stretch>
            <a:fillRect/>
          </a:stretch>
        </p:blipFill>
        <p:spPr>
          <a:xfrm>
            <a:off x="3789681" y="40640"/>
            <a:ext cx="8280265" cy="6766560"/>
          </a:xfrm>
          <a:prstGeom prst="rect">
            <a:avLst/>
          </a:prstGeom>
        </p:spPr>
      </p:pic>
    </p:spTree>
    <p:extLst>
      <p:ext uri="{BB962C8B-B14F-4D97-AF65-F5344CB8AC3E}">
        <p14:creationId xmlns:p14="http://schemas.microsoft.com/office/powerpoint/2010/main" val="16924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4446-1645-0202-F07E-B15E746E62CC}"/>
              </a:ext>
            </a:extLst>
          </p:cNvPr>
          <p:cNvSpPr>
            <a:spLocks noGrp="1"/>
          </p:cNvSpPr>
          <p:nvPr>
            <p:ph type="title" idx="4294967295"/>
          </p:nvPr>
        </p:nvSpPr>
        <p:spPr>
          <a:xfrm>
            <a:off x="561110" y="212294"/>
            <a:ext cx="10220304" cy="872228"/>
          </a:xfrm>
        </p:spPr>
        <p:txBody>
          <a:bodyPr/>
          <a:lstStyle/>
          <a:p>
            <a:r>
              <a:rPr lang="en-US" dirty="0"/>
              <a:t>Menstrual Health Metrics</a:t>
            </a:r>
          </a:p>
        </p:txBody>
      </p:sp>
      <p:pic>
        <p:nvPicPr>
          <p:cNvPr id="3" name="Picture 2" descr="5 Menstrual Metric Definitions">
            <a:extLst>
              <a:ext uri="{FF2B5EF4-FFF2-40B4-BE49-F238E27FC236}">
                <a16:creationId xmlns:a16="http://schemas.microsoft.com/office/drawing/2014/main" id="{4E103123-0A68-EE0F-0928-D5078B16230D}"/>
              </a:ext>
            </a:extLst>
          </p:cNvPr>
          <p:cNvPicPr>
            <a:picLocks noChangeAspect="1"/>
          </p:cNvPicPr>
          <p:nvPr/>
        </p:nvPicPr>
        <p:blipFill>
          <a:blip r:embed="rId2"/>
          <a:stretch>
            <a:fillRect/>
          </a:stretch>
        </p:blipFill>
        <p:spPr>
          <a:xfrm>
            <a:off x="2516023" y="1537856"/>
            <a:ext cx="8830705" cy="4327525"/>
          </a:xfrm>
          <a:prstGeom prst="rect">
            <a:avLst/>
          </a:prstGeom>
          <a:ln w="57150">
            <a:solidFill>
              <a:srgbClr val="860000"/>
            </a:solidFill>
          </a:ln>
        </p:spPr>
      </p:pic>
    </p:spTree>
    <p:extLst>
      <p:ext uri="{BB962C8B-B14F-4D97-AF65-F5344CB8AC3E}">
        <p14:creationId xmlns:p14="http://schemas.microsoft.com/office/powerpoint/2010/main" val="2267740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A9D7EF2A-F2B1-006B-001A-192FFD745861}"/>
              </a:ext>
            </a:extLst>
          </p:cNvPr>
          <p:cNvSpPr txBox="1">
            <a:spLocks noGrp="1" noChangeArrowheads="1"/>
          </p:cNvSpPr>
          <p:nvPr>
            <p:ph type="title" idx="4294967295"/>
          </p:nvPr>
        </p:nvSpPr>
        <p:spPr bwMode="auto">
          <a:xfrm>
            <a:off x="185420" y="76200"/>
            <a:ext cx="12006580" cy="120032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Metrics – </a:t>
            </a:r>
            <a:r>
              <a:rPr kumimoji="0" lang="en-US" altLang="en-US" sz="4000" b="1" i="0"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rPr>
              <a:t>Menstrual Health</a:t>
            </a:r>
            <a:endParaRPr kumimoji="0" lang="en-US" altLang="en-US" sz="2600" b="1" i="0"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endParaRPr>
          </a:p>
        </p:txBody>
      </p:sp>
      <p:pic>
        <p:nvPicPr>
          <p:cNvPr id="7" name="Picture 6" descr="Figure 13 - Menstrual Health (among those who've menstruated)                                                                                   SUMMARY – Prevalence of Key Menstrual Health Metrics">
            <a:extLst>
              <a:ext uri="{FF2B5EF4-FFF2-40B4-BE49-F238E27FC236}">
                <a16:creationId xmlns:a16="http://schemas.microsoft.com/office/drawing/2014/main" id="{182D83CC-40BB-27C7-58DE-9C167ABBF9EB}"/>
              </a:ext>
            </a:extLst>
          </p:cNvPr>
          <p:cNvPicPr>
            <a:picLocks noChangeAspect="1"/>
          </p:cNvPicPr>
          <p:nvPr/>
        </p:nvPicPr>
        <p:blipFill>
          <a:blip r:embed="rId2"/>
          <a:stretch>
            <a:fillRect/>
          </a:stretch>
        </p:blipFill>
        <p:spPr>
          <a:xfrm>
            <a:off x="859790" y="1276529"/>
            <a:ext cx="10657840" cy="53077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24969-2AD1-B671-28CC-68FD743BB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0C46B-5BCB-7CE6-BAF2-C5379BAAB69C}"/>
              </a:ext>
            </a:extLst>
          </p:cNvPr>
          <p:cNvSpPr txBox="1">
            <a:spLocks noGrp="1"/>
          </p:cNvSpPr>
          <p:nvPr>
            <p:ph type="title" idx="4294967295"/>
          </p:nvPr>
        </p:nvSpPr>
        <p:spPr>
          <a:xfrm>
            <a:off x="121920" y="375920"/>
            <a:ext cx="12070080" cy="44319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Relationships/Modeling 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Socio-Demo. &amp; Social-Determinant of H.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ACEs</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2228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5BFD-29B1-BCD9-3288-7EA6FC2BE8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E78EC1-4095-58AB-44F0-DE4042885BB8}"/>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Socio-Demographics ↔ ACEs</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5" name="Picture 4" descr="Figure 14 - Socio-demographic Links with Experiencing ACEs">
            <a:extLst>
              <a:ext uri="{FF2B5EF4-FFF2-40B4-BE49-F238E27FC236}">
                <a16:creationId xmlns:a16="http://schemas.microsoft.com/office/drawing/2014/main" id="{7B37B1BA-F3D9-1497-CB89-3EBA20BF4DC1}"/>
              </a:ext>
            </a:extLst>
          </p:cNvPr>
          <p:cNvPicPr>
            <a:picLocks noChangeAspect="1"/>
          </p:cNvPicPr>
          <p:nvPr/>
        </p:nvPicPr>
        <p:blipFill>
          <a:blip r:embed="rId2"/>
          <a:stretch>
            <a:fillRect/>
          </a:stretch>
        </p:blipFill>
        <p:spPr>
          <a:xfrm>
            <a:off x="98064" y="867037"/>
            <a:ext cx="7633282" cy="5842337"/>
          </a:xfrm>
          <a:prstGeom prst="rect">
            <a:avLst/>
          </a:prstGeom>
        </p:spPr>
      </p:pic>
      <p:pic>
        <p:nvPicPr>
          <p:cNvPr id="7" name="Picture 6" descr="Age-ACE XTAB">
            <a:extLst>
              <a:ext uri="{FF2B5EF4-FFF2-40B4-BE49-F238E27FC236}">
                <a16:creationId xmlns:a16="http://schemas.microsoft.com/office/drawing/2014/main" id="{CAB59DDD-0F79-521C-A39F-D570BD0BA114}"/>
              </a:ext>
            </a:extLst>
          </p:cNvPr>
          <p:cNvPicPr>
            <a:picLocks noChangeAspect="1"/>
          </p:cNvPicPr>
          <p:nvPr/>
        </p:nvPicPr>
        <p:blipFill>
          <a:blip r:embed="rId3"/>
          <a:stretch>
            <a:fillRect/>
          </a:stretch>
        </p:blipFill>
        <p:spPr>
          <a:xfrm>
            <a:off x="7751666" y="1651431"/>
            <a:ext cx="4438994" cy="1975689"/>
          </a:xfrm>
          <a:prstGeom prst="rect">
            <a:avLst/>
          </a:prstGeom>
        </p:spPr>
      </p:pic>
      <p:pic>
        <p:nvPicPr>
          <p:cNvPr id="9" name="Picture 8" descr="Age-ACE XTAB">
            <a:extLst>
              <a:ext uri="{FF2B5EF4-FFF2-40B4-BE49-F238E27FC236}">
                <a16:creationId xmlns:a16="http://schemas.microsoft.com/office/drawing/2014/main" id="{CB4B3960-FC05-8F8B-907C-363D34602991}"/>
              </a:ext>
            </a:extLst>
          </p:cNvPr>
          <p:cNvPicPr>
            <a:picLocks noChangeAspect="1"/>
          </p:cNvPicPr>
          <p:nvPr/>
        </p:nvPicPr>
        <p:blipFill>
          <a:blip r:embed="rId4"/>
          <a:stretch>
            <a:fillRect/>
          </a:stretch>
        </p:blipFill>
        <p:spPr>
          <a:xfrm>
            <a:off x="7891780" y="3705542"/>
            <a:ext cx="3924300" cy="2047875"/>
          </a:xfrm>
          <a:prstGeom prst="rect">
            <a:avLst/>
          </a:prstGeom>
        </p:spPr>
      </p:pic>
      <p:sp>
        <p:nvSpPr>
          <p:cNvPr id="10" name="TextBox 9">
            <a:extLst>
              <a:ext uri="{FF2B5EF4-FFF2-40B4-BE49-F238E27FC236}">
                <a16:creationId xmlns:a16="http://schemas.microsoft.com/office/drawing/2014/main" id="{10C6142E-3EFE-D0CD-36CB-50BEB4E047B6}"/>
              </a:ext>
            </a:extLst>
          </p:cNvPr>
          <p:cNvSpPr txBox="1"/>
          <p:nvPr/>
        </p:nvSpPr>
        <p:spPr>
          <a:xfrm>
            <a:off x="7784590" y="5831839"/>
            <a:ext cx="4438994" cy="584775"/>
          </a:xfrm>
          <a:prstGeom prst="rect">
            <a:avLst/>
          </a:prstGeom>
          <a:noFill/>
        </p:spPr>
        <p:txBody>
          <a:bodyPr wrap="square" rtlCol="0">
            <a:spAutoFit/>
          </a:bodyPr>
          <a:lstStyle/>
          <a:p>
            <a:r>
              <a:rPr lang="en-US" b="1" dirty="0">
                <a:solidFill>
                  <a:srgbClr val="860000"/>
                </a:solidFill>
              </a:rPr>
              <a:t>p-value = 8.06*10</a:t>
            </a:r>
            <a:r>
              <a:rPr lang="en-US" b="1" baseline="30000" dirty="0">
                <a:solidFill>
                  <a:srgbClr val="860000"/>
                </a:solidFill>
              </a:rPr>
              <a:t>-40</a:t>
            </a:r>
            <a:r>
              <a:rPr lang="en-US" b="1" dirty="0">
                <a:solidFill>
                  <a:srgbClr val="860000"/>
                </a:solidFill>
              </a:rPr>
              <a:t> =</a:t>
            </a:r>
            <a:endParaRPr lang="en-US" b="1" baseline="30000" dirty="0">
              <a:solidFill>
                <a:srgbClr val="860000"/>
              </a:solidFill>
            </a:endParaRPr>
          </a:p>
          <a:p>
            <a:r>
              <a:rPr lang="en-US" sz="1400" b="1" dirty="0">
                <a:solidFill>
                  <a:srgbClr val="860000"/>
                </a:solidFill>
              </a:rPr>
              <a:t>0.000000000000000000000000000000000000000806</a:t>
            </a:r>
            <a:endParaRPr lang="en-US" sz="1400" b="1" baseline="30000" dirty="0">
              <a:solidFill>
                <a:srgbClr val="860000"/>
              </a:solidFill>
            </a:endParaRPr>
          </a:p>
        </p:txBody>
      </p:sp>
      <p:sp>
        <p:nvSpPr>
          <p:cNvPr id="12" name="Rectangle 11">
            <a:extLst>
              <a:ext uri="{FF2B5EF4-FFF2-40B4-BE49-F238E27FC236}">
                <a16:creationId xmlns:a16="http://schemas.microsoft.com/office/drawing/2014/main" id="{639EC24B-451E-5604-DA9C-AD4102167F76}"/>
              </a:ext>
              <a:ext uri="{C183D7F6-B498-43B3-948B-1728B52AA6E4}">
                <adec:decorative xmlns:adec="http://schemas.microsoft.com/office/drawing/2017/decorative" val="1"/>
              </a:ext>
            </a:extLst>
          </p:cNvPr>
          <p:cNvSpPr/>
          <p:nvPr/>
        </p:nvSpPr>
        <p:spPr>
          <a:xfrm>
            <a:off x="853440" y="3149600"/>
            <a:ext cx="6786880" cy="6502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9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2AD407-2FC7-7CF4-E3B5-1552B574FB55}"/>
              </a:ext>
            </a:extLst>
          </p:cNvPr>
          <p:cNvSpPr txBox="1">
            <a:spLocks noGrp="1" noChangeArrowheads="1"/>
          </p:cNvSpPr>
          <p:nvPr>
            <p:ph type="title" idx="4294967295"/>
          </p:nvPr>
        </p:nvSpPr>
        <p:spPr bwMode="auto">
          <a:xfrm>
            <a:off x="233680" y="-81280"/>
            <a:ext cx="11582400" cy="193899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ACEs ↔ Socio-Demographics (reversed…Bayesian View)</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7" name="Picture 6" descr="Figure 14.1 ‒ Age Distributions Among Varying Levels of ACEs Experienced">
            <a:extLst>
              <a:ext uri="{FF2B5EF4-FFF2-40B4-BE49-F238E27FC236}">
                <a16:creationId xmlns:a16="http://schemas.microsoft.com/office/drawing/2014/main" id="{F1B828EA-A26B-3911-9974-CC3E94021672}"/>
              </a:ext>
            </a:extLst>
          </p:cNvPr>
          <p:cNvPicPr>
            <a:picLocks noChangeAspect="1"/>
          </p:cNvPicPr>
          <p:nvPr/>
        </p:nvPicPr>
        <p:blipFill>
          <a:blip r:embed="rId2"/>
          <a:stretch>
            <a:fillRect/>
          </a:stretch>
        </p:blipFill>
        <p:spPr>
          <a:xfrm>
            <a:off x="2595969" y="1786592"/>
            <a:ext cx="6857822" cy="4762548"/>
          </a:xfrm>
          <a:prstGeom prst="rect">
            <a:avLst/>
          </a:prstGeom>
        </p:spPr>
      </p:pic>
    </p:spTree>
    <p:extLst>
      <p:ext uri="{BB962C8B-B14F-4D97-AF65-F5344CB8AC3E}">
        <p14:creationId xmlns:p14="http://schemas.microsoft.com/office/powerpoint/2010/main" val="155888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4132D-474B-607C-9E37-4A65EF98C99D}"/>
            </a:ext>
          </a:extLst>
        </p:cNvPr>
        <p:cNvGrpSpPr/>
        <p:nvPr/>
      </p:nvGrpSpPr>
      <p:grpSpPr>
        <a:xfrm>
          <a:off x="0" y="0"/>
          <a:ext cx="0" cy="0"/>
          <a:chOff x="0" y="0"/>
          <a:chExt cx="0" cy="0"/>
        </a:xfrm>
      </p:grpSpPr>
      <p:pic>
        <p:nvPicPr>
          <p:cNvPr id="5" name="Picture 4" descr="Figure 14 - Socio-demographic Links with Experiencing ACEs">
            <a:extLst>
              <a:ext uri="{FF2B5EF4-FFF2-40B4-BE49-F238E27FC236}">
                <a16:creationId xmlns:a16="http://schemas.microsoft.com/office/drawing/2014/main" id="{10F40012-BA94-AE1A-0105-C1C166C3C98F}"/>
              </a:ext>
            </a:extLst>
          </p:cNvPr>
          <p:cNvPicPr>
            <a:picLocks noChangeAspect="1"/>
          </p:cNvPicPr>
          <p:nvPr/>
        </p:nvPicPr>
        <p:blipFill>
          <a:blip r:embed="rId2"/>
          <a:stretch>
            <a:fillRect/>
          </a:stretch>
        </p:blipFill>
        <p:spPr>
          <a:xfrm>
            <a:off x="98064" y="867037"/>
            <a:ext cx="7633282" cy="5842337"/>
          </a:xfrm>
          <a:prstGeom prst="rect">
            <a:avLst/>
          </a:prstGeom>
        </p:spPr>
      </p:pic>
      <p:sp>
        <p:nvSpPr>
          <p:cNvPr id="10" name="TextBox 9">
            <a:extLst>
              <a:ext uri="{FF2B5EF4-FFF2-40B4-BE49-F238E27FC236}">
                <a16:creationId xmlns:a16="http://schemas.microsoft.com/office/drawing/2014/main" id="{0D621895-D8F3-B4BC-4BC0-FC75B4ACC1E2}"/>
              </a:ext>
            </a:extLst>
          </p:cNvPr>
          <p:cNvSpPr txBox="1"/>
          <p:nvPr/>
        </p:nvSpPr>
        <p:spPr>
          <a:xfrm>
            <a:off x="7784590" y="5852159"/>
            <a:ext cx="4244340" cy="461665"/>
          </a:xfrm>
          <a:prstGeom prst="rect">
            <a:avLst/>
          </a:prstGeom>
          <a:noFill/>
        </p:spPr>
        <p:txBody>
          <a:bodyPr wrap="square" rtlCol="0">
            <a:spAutoFit/>
          </a:bodyPr>
          <a:lstStyle/>
          <a:p>
            <a:r>
              <a:rPr lang="en-US" b="1" dirty="0">
                <a:solidFill>
                  <a:srgbClr val="860000"/>
                </a:solidFill>
              </a:rPr>
              <a:t>p-value = 9.12*10</a:t>
            </a:r>
            <a:r>
              <a:rPr lang="en-US" b="1" baseline="30000" dirty="0">
                <a:solidFill>
                  <a:srgbClr val="860000"/>
                </a:solidFill>
              </a:rPr>
              <a:t>-11</a:t>
            </a:r>
            <a:r>
              <a:rPr lang="en-US" b="1" dirty="0">
                <a:solidFill>
                  <a:srgbClr val="860000"/>
                </a:solidFill>
              </a:rPr>
              <a:t> </a:t>
            </a:r>
            <a:r>
              <a:rPr lang="en-US" sz="2400" b="1" dirty="0">
                <a:solidFill>
                  <a:srgbClr val="860000"/>
                </a:solidFill>
              </a:rPr>
              <a:t>=</a:t>
            </a:r>
            <a:r>
              <a:rPr lang="en-US" sz="2400" b="1" baseline="30000" dirty="0">
                <a:solidFill>
                  <a:srgbClr val="860000"/>
                </a:solidFill>
              </a:rPr>
              <a:t> </a:t>
            </a:r>
            <a:r>
              <a:rPr lang="en-US" b="1" dirty="0">
                <a:solidFill>
                  <a:srgbClr val="860000"/>
                </a:solidFill>
              </a:rPr>
              <a:t>0.0000000000912</a:t>
            </a:r>
            <a:endParaRPr lang="en-US" sz="1400" b="1" baseline="30000" dirty="0">
              <a:solidFill>
                <a:srgbClr val="860000"/>
              </a:solidFill>
            </a:endParaRPr>
          </a:p>
        </p:txBody>
      </p:sp>
      <p:sp>
        <p:nvSpPr>
          <p:cNvPr id="12" name="Rectangle 11">
            <a:extLst>
              <a:ext uri="{FF2B5EF4-FFF2-40B4-BE49-F238E27FC236}">
                <a16:creationId xmlns:a16="http://schemas.microsoft.com/office/drawing/2014/main" id="{4B49C548-1DB6-5CF9-A88D-3709034ABC0E}"/>
              </a:ext>
              <a:ext uri="{C183D7F6-B498-43B3-948B-1728B52AA6E4}">
                <adec:decorative xmlns:adec="http://schemas.microsoft.com/office/drawing/2017/decorative" val="1"/>
              </a:ext>
            </a:extLst>
          </p:cNvPr>
          <p:cNvSpPr/>
          <p:nvPr/>
        </p:nvSpPr>
        <p:spPr>
          <a:xfrm>
            <a:off x="853440" y="2712720"/>
            <a:ext cx="6786880" cy="43688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A53406C0-FB99-03DA-380D-05A5F9165FB0}"/>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Socio-Demographics (G) ↔ ACEs</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15" name="Picture 14" descr="GENDER-ACE XTAB">
            <a:extLst>
              <a:ext uri="{FF2B5EF4-FFF2-40B4-BE49-F238E27FC236}">
                <a16:creationId xmlns:a16="http://schemas.microsoft.com/office/drawing/2014/main" id="{4C9C3A12-24B4-7B9B-E4C2-FBB1C42A70F8}"/>
              </a:ext>
            </a:extLst>
          </p:cNvPr>
          <p:cNvPicPr>
            <a:picLocks noChangeAspect="1"/>
          </p:cNvPicPr>
          <p:nvPr/>
        </p:nvPicPr>
        <p:blipFill>
          <a:blip r:embed="rId3"/>
          <a:stretch>
            <a:fillRect/>
          </a:stretch>
        </p:blipFill>
        <p:spPr>
          <a:xfrm>
            <a:off x="7876030" y="1273492"/>
            <a:ext cx="4152900" cy="2238375"/>
          </a:xfrm>
          <a:prstGeom prst="rect">
            <a:avLst/>
          </a:prstGeom>
        </p:spPr>
      </p:pic>
      <p:pic>
        <p:nvPicPr>
          <p:cNvPr id="17" name="Picture 16" descr="GENDER-ACE XTAB">
            <a:extLst>
              <a:ext uri="{FF2B5EF4-FFF2-40B4-BE49-F238E27FC236}">
                <a16:creationId xmlns:a16="http://schemas.microsoft.com/office/drawing/2014/main" id="{878ECB1A-73E5-3E7C-F6EB-FAEBCC498A8D}"/>
              </a:ext>
            </a:extLst>
          </p:cNvPr>
          <p:cNvPicPr>
            <a:picLocks noChangeAspect="1"/>
          </p:cNvPicPr>
          <p:nvPr/>
        </p:nvPicPr>
        <p:blipFill>
          <a:blip r:embed="rId4"/>
          <a:stretch>
            <a:fillRect/>
          </a:stretch>
        </p:blipFill>
        <p:spPr>
          <a:xfrm>
            <a:off x="7995092" y="3643788"/>
            <a:ext cx="3914775" cy="2076450"/>
          </a:xfrm>
          <a:prstGeom prst="rect">
            <a:avLst/>
          </a:prstGeom>
        </p:spPr>
      </p:pic>
    </p:spTree>
    <p:extLst>
      <p:ext uri="{BB962C8B-B14F-4D97-AF65-F5344CB8AC3E}">
        <p14:creationId xmlns:p14="http://schemas.microsoft.com/office/powerpoint/2010/main" val="294698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19A5A-83A3-0CC8-1DDE-2EE9F0F367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99FA5F-FCAC-6911-7EF5-48C978D24030}"/>
              </a:ext>
            </a:extLst>
          </p:cNvPr>
          <p:cNvSpPr txBox="1">
            <a:spLocks noGrp="1" noChangeArrowheads="1"/>
          </p:cNvSpPr>
          <p:nvPr>
            <p:ph type="title" idx="4294967295"/>
          </p:nvPr>
        </p:nvSpPr>
        <p:spPr bwMode="auto">
          <a:xfrm>
            <a:off x="233680" y="-81280"/>
            <a:ext cx="11582400" cy="193899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ACEs ↔ Socio-Demographics (G) (reversed…Bayesian View)</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4" name="Picture 3" descr="Figure 14.2 ‒ Gender Distributions Among Varying Levels of ACEs Experienced">
            <a:extLst>
              <a:ext uri="{FF2B5EF4-FFF2-40B4-BE49-F238E27FC236}">
                <a16:creationId xmlns:a16="http://schemas.microsoft.com/office/drawing/2014/main" id="{94F5BA39-6DEA-9B24-2B7C-F4AC8746E30A}"/>
              </a:ext>
            </a:extLst>
          </p:cNvPr>
          <p:cNvPicPr>
            <a:picLocks noChangeAspect="1"/>
          </p:cNvPicPr>
          <p:nvPr/>
        </p:nvPicPr>
        <p:blipFill>
          <a:blip r:embed="rId2"/>
          <a:stretch>
            <a:fillRect/>
          </a:stretch>
        </p:blipFill>
        <p:spPr>
          <a:xfrm>
            <a:off x="2476544" y="1736538"/>
            <a:ext cx="7096671" cy="4928421"/>
          </a:xfrm>
          <a:prstGeom prst="rect">
            <a:avLst/>
          </a:prstGeom>
        </p:spPr>
      </p:pic>
    </p:spTree>
    <p:extLst>
      <p:ext uri="{BB962C8B-B14F-4D97-AF65-F5344CB8AC3E}">
        <p14:creationId xmlns:p14="http://schemas.microsoft.com/office/powerpoint/2010/main" val="136919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24602-B90C-E26D-3E79-B88B609EF71D}"/>
            </a:ext>
          </a:extLst>
        </p:cNvPr>
        <p:cNvGrpSpPr/>
        <p:nvPr/>
      </p:nvGrpSpPr>
      <p:grpSpPr>
        <a:xfrm>
          <a:off x="0" y="0"/>
          <a:ext cx="0" cy="0"/>
          <a:chOff x="0" y="0"/>
          <a:chExt cx="0" cy="0"/>
        </a:xfrm>
      </p:grpSpPr>
      <p:pic>
        <p:nvPicPr>
          <p:cNvPr id="5" name="Picture 4" descr="Figure 14 - Socio-demographic Links with Experiencing ACEs">
            <a:extLst>
              <a:ext uri="{FF2B5EF4-FFF2-40B4-BE49-F238E27FC236}">
                <a16:creationId xmlns:a16="http://schemas.microsoft.com/office/drawing/2014/main" id="{ACFBAFEC-0687-F221-B8ED-AD41FB6709A8}"/>
              </a:ext>
            </a:extLst>
          </p:cNvPr>
          <p:cNvPicPr>
            <a:picLocks noChangeAspect="1"/>
          </p:cNvPicPr>
          <p:nvPr/>
        </p:nvPicPr>
        <p:blipFill>
          <a:blip r:embed="rId2"/>
          <a:stretch>
            <a:fillRect/>
          </a:stretch>
        </p:blipFill>
        <p:spPr>
          <a:xfrm>
            <a:off x="61648" y="877196"/>
            <a:ext cx="7633282" cy="5842337"/>
          </a:xfrm>
          <a:prstGeom prst="rect">
            <a:avLst/>
          </a:prstGeom>
        </p:spPr>
      </p:pic>
      <p:sp>
        <p:nvSpPr>
          <p:cNvPr id="10" name="TextBox 9">
            <a:extLst>
              <a:ext uri="{FF2B5EF4-FFF2-40B4-BE49-F238E27FC236}">
                <a16:creationId xmlns:a16="http://schemas.microsoft.com/office/drawing/2014/main" id="{115FD9BA-B423-2D79-7ED4-CCB55AFC0255}"/>
              </a:ext>
            </a:extLst>
          </p:cNvPr>
          <p:cNvSpPr txBox="1"/>
          <p:nvPr/>
        </p:nvSpPr>
        <p:spPr>
          <a:xfrm>
            <a:off x="7784590" y="5831839"/>
            <a:ext cx="4438994" cy="369332"/>
          </a:xfrm>
          <a:prstGeom prst="rect">
            <a:avLst/>
          </a:prstGeom>
          <a:noFill/>
        </p:spPr>
        <p:txBody>
          <a:bodyPr wrap="square" rtlCol="0">
            <a:spAutoFit/>
          </a:bodyPr>
          <a:lstStyle/>
          <a:p>
            <a:r>
              <a:rPr lang="en-US" b="1" dirty="0">
                <a:solidFill>
                  <a:srgbClr val="860000"/>
                </a:solidFill>
              </a:rPr>
              <a:t>p-value = 7.93*10</a:t>
            </a:r>
            <a:r>
              <a:rPr lang="en-US" b="1" baseline="30000" dirty="0">
                <a:solidFill>
                  <a:srgbClr val="860000"/>
                </a:solidFill>
              </a:rPr>
              <a:t>-8</a:t>
            </a:r>
            <a:r>
              <a:rPr lang="en-US" b="1" dirty="0">
                <a:solidFill>
                  <a:srgbClr val="860000"/>
                </a:solidFill>
              </a:rPr>
              <a:t> = 0.0000000793</a:t>
            </a:r>
            <a:endParaRPr lang="en-US" b="1" baseline="30000" dirty="0">
              <a:solidFill>
                <a:srgbClr val="860000"/>
              </a:solidFill>
            </a:endParaRPr>
          </a:p>
        </p:txBody>
      </p:sp>
      <p:sp>
        <p:nvSpPr>
          <p:cNvPr id="12" name="Rectangle 11">
            <a:extLst>
              <a:ext uri="{FF2B5EF4-FFF2-40B4-BE49-F238E27FC236}">
                <a16:creationId xmlns:a16="http://schemas.microsoft.com/office/drawing/2014/main" id="{7CA97896-A635-FD2A-2EB2-823D74E47B34}"/>
              </a:ext>
              <a:ext uri="{C183D7F6-B498-43B3-948B-1728B52AA6E4}">
                <adec:decorative xmlns:adec="http://schemas.microsoft.com/office/drawing/2017/decorative" val="1"/>
              </a:ext>
            </a:extLst>
          </p:cNvPr>
          <p:cNvSpPr/>
          <p:nvPr/>
        </p:nvSpPr>
        <p:spPr>
          <a:xfrm>
            <a:off x="325120" y="3798365"/>
            <a:ext cx="7244080" cy="6502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D-ACE XTAB">
            <a:extLst>
              <a:ext uri="{FF2B5EF4-FFF2-40B4-BE49-F238E27FC236}">
                <a16:creationId xmlns:a16="http://schemas.microsoft.com/office/drawing/2014/main" id="{4E743A55-0EC7-5AE2-8E0D-50B54395F31C}"/>
              </a:ext>
            </a:extLst>
          </p:cNvPr>
          <p:cNvPicPr>
            <a:picLocks noChangeAspect="1"/>
          </p:cNvPicPr>
          <p:nvPr/>
        </p:nvPicPr>
        <p:blipFill>
          <a:blip r:embed="rId3"/>
          <a:stretch>
            <a:fillRect/>
          </a:stretch>
        </p:blipFill>
        <p:spPr>
          <a:xfrm>
            <a:off x="7728399" y="1845822"/>
            <a:ext cx="4438994" cy="1781298"/>
          </a:xfrm>
          <a:prstGeom prst="rect">
            <a:avLst/>
          </a:prstGeom>
        </p:spPr>
      </p:pic>
      <p:pic>
        <p:nvPicPr>
          <p:cNvPr id="8" name="Picture 7" descr="ED-ACE XTAB">
            <a:extLst>
              <a:ext uri="{FF2B5EF4-FFF2-40B4-BE49-F238E27FC236}">
                <a16:creationId xmlns:a16="http://schemas.microsoft.com/office/drawing/2014/main" id="{C496ADB2-DC2F-832E-CE65-09A08AED95C6}"/>
              </a:ext>
            </a:extLst>
          </p:cNvPr>
          <p:cNvPicPr>
            <a:picLocks noChangeAspect="1"/>
          </p:cNvPicPr>
          <p:nvPr/>
        </p:nvPicPr>
        <p:blipFill>
          <a:blip r:embed="rId4"/>
          <a:stretch>
            <a:fillRect/>
          </a:stretch>
        </p:blipFill>
        <p:spPr>
          <a:xfrm>
            <a:off x="7901305" y="3691254"/>
            <a:ext cx="3914775" cy="2076450"/>
          </a:xfrm>
          <a:prstGeom prst="rect">
            <a:avLst/>
          </a:prstGeom>
        </p:spPr>
      </p:pic>
      <p:sp>
        <p:nvSpPr>
          <p:cNvPr id="13" name="Title 12">
            <a:extLst>
              <a:ext uri="{FF2B5EF4-FFF2-40B4-BE49-F238E27FC236}">
                <a16:creationId xmlns:a16="http://schemas.microsoft.com/office/drawing/2014/main" id="{903B8B91-516F-EFDC-C14D-B40E2BB686DE}"/>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Socio-Demographics (E) ↔ ACEs</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spTree>
    <p:extLst>
      <p:ext uri="{BB962C8B-B14F-4D97-AF65-F5344CB8AC3E}">
        <p14:creationId xmlns:p14="http://schemas.microsoft.com/office/powerpoint/2010/main" val="10726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1C798-D173-A452-8313-2E2EF7876C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E1247B-F6EE-0E2D-93AC-F2B3A2A262E2}"/>
              </a:ext>
            </a:extLst>
          </p:cNvPr>
          <p:cNvSpPr txBox="1">
            <a:spLocks noGrp="1" noChangeArrowheads="1"/>
          </p:cNvSpPr>
          <p:nvPr>
            <p:ph type="title" idx="4294967295"/>
          </p:nvPr>
        </p:nvSpPr>
        <p:spPr bwMode="auto">
          <a:xfrm>
            <a:off x="233680" y="-81280"/>
            <a:ext cx="11582400" cy="193899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ACEs ↔ Socio-Demographics (E) (reversed…Bayesian View)</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4" name="Picture 3" descr="Figure 14.3 ‒ Education Level  Distributions Among Varying Levels of ACEs Experienced">
            <a:extLst>
              <a:ext uri="{FF2B5EF4-FFF2-40B4-BE49-F238E27FC236}">
                <a16:creationId xmlns:a16="http://schemas.microsoft.com/office/drawing/2014/main" id="{E0239D2D-687B-C809-D1D6-2BA761C3B19B}"/>
              </a:ext>
            </a:extLst>
          </p:cNvPr>
          <p:cNvPicPr>
            <a:picLocks noChangeAspect="1"/>
          </p:cNvPicPr>
          <p:nvPr/>
        </p:nvPicPr>
        <p:blipFill>
          <a:blip r:embed="rId2"/>
          <a:stretch>
            <a:fillRect/>
          </a:stretch>
        </p:blipFill>
        <p:spPr>
          <a:xfrm>
            <a:off x="2529840" y="1857712"/>
            <a:ext cx="7132320" cy="4871045"/>
          </a:xfrm>
          <a:prstGeom prst="rect">
            <a:avLst/>
          </a:prstGeom>
        </p:spPr>
      </p:pic>
    </p:spTree>
    <p:extLst>
      <p:ext uri="{BB962C8B-B14F-4D97-AF65-F5344CB8AC3E}">
        <p14:creationId xmlns:p14="http://schemas.microsoft.com/office/powerpoint/2010/main" val="417877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9ACA-B40D-AFF7-45DC-5AFE50BE5B3D}"/>
            </a:ext>
          </a:extLst>
        </p:cNvPr>
        <p:cNvGrpSpPr/>
        <p:nvPr/>
      </p:nvGrpSpPr>
      <p:grpSpPr>
        <a:xfrm>
          <a:off x="0" y="0"/>
          <a:ext cx="0" cy="0"/>
          <a:chOff x="0" y="0"/>
          <a:chExt cx="0" cy="0"/>
        </a:xfrm>
      </p:grpSpPr>
      <p:pic>
        <p:nvPicPr>
          <p:cNvPr id="5" name="Picture 4" descr="Figure 14 - Socio-demographic Links with Experiencing ACEs">
            <a:extLst>
              <a:ext uri="{FF2B5EF4-FFF2-40B4-BE49-F238E27FC236}">
                <a16:creationId xmlns:a16="http://schemas.microsoft.com/office/drawing/2014/main" id="{D9CB0F81-B70C-FD42-45C9-822EBE2D84AB}"/>
              </a:ext>
            </a:extLst>
          </p:cNvPr>
          <p:cNvPicPr>
            <a:picLocks noChangeAspect="1"/>
          </p:cNvPicPr>
          <p:nvPr/>
        </p:nvPicPr>
        <p:blipFill>
          <a:blip r:embed="rId3"/>
          <a:stretch>
            <a:fillRect/>
          </a:stretch>
        </p:blipFill>
        <p:spPr>
          <a:xfrm>
            <a:off x="61648" y="877196"/>
            <a:ext cx="7633282" cy="5842337"/>
          </a:xfrm>
          <a:prstGeom prst="rect">
            <a:avLst/>
          </a:prstGeom>
        </p:spPr>
      </p:pic>
      <p:sp>
        <p:nvSpPr>
          <p:cNvPr id="10" name="TextBox 9">
            <a:extLst>
              <a:ext uri="{FF2B5EF4-FFF2-40B4-BE49-F238E27FC236}">
                <a16:creationId xmlns:a16="http://schemas.microsoft.com/office/drawing/2014/main" id="{9EB69ED0-23EE-F9B8-4C06-AAE06680D927}"/>
              </a:ext>
            </a:extLst>
          </p:cNvPr>
          <p:cNvSpPr txBox="1"/>
          <p:nvPr/>
        </p:nvSpPr>
        <p:spPr>
          <a:xfrm>
            <a:off x="7784590" y="5831839"/>
            <a:ext cx="4438994" cy="369332"/>
          </a:xfrm>
          <a:prstGeom prst="rect">
            <a:avLst/>
          </a:prstGeom>
          <a:noFill/>
        </p:spPr>
        <p:txBody>
          <a:bodyPr wrap="square" rtlCol="0">
            <a:spAutoFit/>
          </a:bodyPr>
          <a:lstStyle/>
          <a:p>
            <a:r>
              <a:rPr lang="en-US" b="1" dirty="0">
                <a:solidFill>
                  <a:srgbClr val="860000"/>
                </a:solidFill>
              </a:rPr>
              <a:t>p-value = 3.19*10</a:t>
            </a:r>
            <a:r>
              <a:rPr lang="en-US" b="1" baseline="30000" dirty="0">
                <a:solidFill>
                  <a:srgbClr val="860000"/>
                </a:solidFill>
              </a:rPr>
              <a:t>-14</a:t>
            </a:r>
            <a:r>
              <a:rPr lang="en-US" b="1" dirty="0">
                <a:solidFill>
                  <a:srgbClr val="860000"/>
                </a:solidFill>
              </a:rPr>
              <a:t> = </a:t>
            </a:r>
            <a:r>
              <a:rPr lang="en-US" sz="1600" b="1" dirty="0">
                <a:solidFill>
                  <a:srgbClr val="860000"/>
                </a:solidFill>
              </a:rPr>
              <a:t>0.0000000000000319</a:t>
            </a:r>
            <a:endParaRPr lang="en-US" sz="1400" b="1" baseline="30000" dirty="0">
              <a:solidFill>
                <a:srgbClr val="860000"/>
              </a:solidFill>
            </a:endParaRPr>
          </a:p>
        </p:txBody>
      </p:sp>
      <p:sp>
        <p:nvSpPr>
          <p:cNvPr id="12" name="Rectangle 11">
            <a:extLst>
              <a:ext uri="{FF2B5EF4-FFF2-40B4-BE49-F238E27FC236}">
                <a16:creationId xmlns:a16="http://schemas.microsoft.com/office/drawing/2014/main" id="{D234FE8C-2C0D-700A-975B-3FEEA383CDD4}"/>
              </a:ext>
              <a:ext uri="{C183D7F6-B498-43B3-948B-1728B52AA6E4}">
                <adec:decorative xmlns:adec="http://schemas.microsoft.com/office/drawing/2017/decorative" val="1"/>
              </a:ext>
            </a:extLst>
          </p:cNvPr>
          <p:cNvSpPr/>
          <p:nvPr/>
        </p:nvSpPr>
        <p:spPr>
          <a:xfrm>
            <a:off x="61648" y="4926124"/>
            <a:ext cx="7538032" cy="10648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7CFE8F1-D4E4-5ED9-E4F0-C82B3BD93DBD}"/>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Socio-Demographics (I) ↔ ACEs</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9" name="Picture 8" descr="INC-ACE XTAB">
            <a:extLst>
              <a:ext uri="{FF2B5EF4-FFF2-40B4-BE49-F238E27FC236}">
                <a16:creationId xmlns:a16="http://schemas.microsoft.com/office/drawing/2014/main" id="{EA8BE80B-4B00-8A9B-E44F-9D6C6159EDDE}"/>
              </a:ext>
            </a:extLst>
          </p:cNvPr>
          <p:cNvPicPr>
            <a:picLocks noChangeAspect="1"/>
          </p:cNvPicPr>
          <p:nvPr/>
        </p:nvPicPr>
        <p:blipFill>
          <a:blip r:embed="rId4"/>
          <a:stretch>
            <a:fillRect/>
          </a:stretch>
        </p:blipFill>
        <p:spPr>
          <a:xfrm>
            <a:off x="7774430" y="2099416"/>
            <a:ext cx="4383868" cy="1598823"/>
          </a:xfrm>
          <a:prstGeom prst="rect">
            <a:avLst/>
          </a:prstGeom>
        </p:spPr>
      </p:pic>
      <p:pic>
        <p:nvPicPr>
          <p:cNvPr id="13" name="Picture 12" descr="INC-ACE XTAB">
            <a:extLst>
              <a:ext uri="{FF2B5EF4-FFF2-40B4-BE49-F238E27FC236}">
                <a16:creationId xmlns:a16="http://schemas.microsoft.com/office/drawing/2014/main" id="{2A0ED7A1-8065-22FD-91FE-A916F7D46F83}"/>
              </a:ext>
            </a:extLst>
          </p:cNvPr>
          <p:cNvPicPr>
            <a:picLocks noChangeAspect="1"/>
          </p:cNvPicPr>
          <p:nvPr/>
        </p:nvPicPr>
        <p:blipFill>
          <a:blip r:embed="rId5"/>
          <a:stretch>
            <a:fillRect/>
          </a:stretch>
        </p:blipFill>
        <p:spPr>
          <a:xfrm>
            <a:off x="8008976" y="3742484"/>
            <a:ext cx="3914775" cy="2076450"/>
          </a:xfrm>
          <a:prstGeom prst="rect">
            <a:avLst/>
          </a:prstGeom>
        </p:spPr>
      </p:pic>
    </p:spTree>
    <p:extLst>
      <p:ext uri="{BB962C8B-B14F-4D97-AF65-F5344CB8AC3E}">
        <p14:creationId xmlns:p14="http://schemas.microsoft.com/office/powerpoint/2010/main" val="61920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1BEFE-E9C6-C3C7-B0DE-607EF1E328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37F982-F858-A72E-4337-8CA947E89964}"/>
              </a:ext>
            </a:extLst>
          </p:cNvPr>
          <p:cNvSpPr txBox="1">
            <a:spLocks noGrp="1" noChangeArrowheads="1"/>
          </p:cNvSpPr>
          <p:nvPr>
            <p:ph type="title" idx="4294967295"/>
          </p:nvPr>
        </p:nvSpPr>
        <p:spPr bwMode="auto">
          <a:xfrm>
            <a:off x="233680" y="-81280"/>
            <a:ext cx="11582400" cy="193899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ACEs ↔ Socio-Demographics (I) (reversed…Bayesian View)</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4" name="Picture 3" descr="Figure 14.4 ‒ Annual Income Level  Distributions Among Varying Levels of ACEs Experienced">
            <a:extLst>
              <a:ext uri="{FF2B5EF4-FFF2-40B4-BE49-F238E27FC236}">
                <a16:creationId xmlns:a16="http://schemas.microsoft.com/office/drawing/2014/main" id="{E5248706-1FB8-A1D5-0008-63D6195786DA}"/>
              </a:ext>
            </a:extLst>
          </p:cNvPr>
          <p:cNvPicPr>
            <a:picLocks noChangeAspect="1"/>
          </p:cNvPicPr>
          <p:nvPr/>
        </p:nvPicPr>
        <p:blipFill>
          <a:blip r:embed="rId2"/>
          <a:stretch>
            <a:fillRect/>
          </a:stretch>
        </p:blipFill>
        <p:spPr>
          <a:xfrm>
            <a:off x="2542660" y="1710778"/>
            <a:ext cx="6964440" cy="4964341"/>
          </a:xfrm>
          <a:prstGeom prst="rect">
            <a:avLst/>
          </a:prstGeom>
        </p:spPr>
      </p:pic>
    </p:spTree>
    <p:extLst>
      <p:ext uri="{BB962C8B-B14F-4D97-AF65-F5344CB8AC3E}">
        <p14:creationId xmlns:p14="http://schemas.microsoft.com/office/powerpoint/2010/main" val="218163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8434E-5088-0F57-8A1D-08B5ECB4BD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DEBC8A-AC32-EEAD-F6A4-8FE28925679B}"/>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Social Determinants of H. ↔ ACEs</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3" name="Picture 2" descr="Figure 15 - Other Social Determinant of Health Links with Experiencing ACEs">
            <a:extLst>
              <a:ext uri="{FF2B5EF4-FFF2-40B4-BE49-F238E27FC236}">
                <a16:creationId xmlns:a16="http://schemas.microsoft.com/office/drawing/2014/main" id="{A0A2F689-0307-F4F7-BC0B-98C6BA138B89}"/>
              </a:ext>
            </a:extLst>
          </p:cNvPr>
          <p:cNvPicPr>
            <a:picLocks noChangeAspect="1"/>
          </p:cNvPicPr>
          <p:nvPr/>
        </p:nvPicPr>
        <p:blipFill>
          <a:blip r:embed="rId2"/>
          <a:stretch>
            <a:fillRect/>
          </a:stretch>
        </p:blipFill>
        <p:spPr>
          <a:xfrm>
            <a:off x="345440" y="824122"/>
            <a:ext cx="7949785" cy="3859936"/>
          </a:xfrm>
          <a:prstGeom prst="rect">
            <a:avLst/>
          </a:prstGeom>
        </p:spPr>
      </p:pic>
      <p:graphicFrame>
        <p:nvGraphicFramePr>
          <p:cNvPr id="6" name="Table 5">
            <a:extLst>
              <a:ext uri="{FF2B5EF4-FFF2-40B4-BE49-F238E27FC236}">
                <a16:creationId xmlns:a16="http://schemas.microsoft.com/office/drawing/2014/main" id="{C2551438-5A96-81D8-49AC-9992BA60C5B6}"/>
              </a:ext>
            </a:extLst>
          </p:cNvPr>
          <p:cNvGraphicFramePr>
            <a:graphicFrameLocks noGrp="1"/>
          </p:cNvGraphicFramePr>
          <p:nvPr>
            <p:extLst>
              <p:ext uri="{D42A27DB-BD31-4B8C-83A1-F6EECF244321}">
                <p14:modId xmlns:p14="http://schemas.microsoft.com/office/powerpoint/2010/main" val="4281706732"/>
              </p:ext>
            </p:extLst>
          </p:nvPr>
        </p:nvGraphicFramePr>
        <p:xfrm>
          <a:off x="2817619" y="4818486"/>
          <a:ext cx="6301229" cy="1854200"/>
        </p:xfrm>
        <a:graphic>
          <a:graphicData uri="http://schemas.openxmlformats.org/drawingml/2006/table">
            <a:tbl>
              <a:tblPr firstRow="1" bandRow="1">
                <a:tableStyleId>{5C22544A-7EE6-4342-B048-85BDC9FD1C3A}</a:tableStyleId>
              </a:tblPr>
              <a:tblGrid>
                <a:gridCol w="3415790">
                  <a:extLst>
                    <a:ext uri="{9D8B030D-6E8A-4147-A177-3AD203B41FA5}">
                      <a16:colId xmlns:a16="http://schemas.microsoft.com/office/drawing/2014/main" val="3401303197"/>
                    </a:ext>
                  </a:extLst>
                </a:gridCol>
                <a:gridCol w="2885439">
                  <a:extLst>
                    <a:ext uri="{9D8B030D-6E8A-4147-A177-3AD203B41FA5}">
                      <a16:colId xmlns:a16="http://schemas.microsoft.com/office/drawing/2014/main" val="3977616719"/>
                    </a:ext>
                  </a:extLst>
                </a:gridCol>
              </a:tblGrid>
              <a:tr h="370840">
                <a:tc>
                  <a:txBody>
                    <a:bodyPr/>
                    <a:lstStyle/>
                    <a:p>
                      <a:r>
                        <a:rPr lang="en-US" dirty="0"/>
                        <a:t>Social Determinant of Health</a:t>
                      </a:r>
                    </a:p>
                  </a:txBody>
                  <a:tcPr>
                    <a:solidFill>
                      <a:srgbClr val="860000"/>
                    </a:solidFill>
                  </a:tcPr>
                </a:tc>
                <a:tc>
                  <a:txBody>
                    <a:bodyPr/>
                    <a:lstStyle/>
                    <a:p>
                      <a:r>
                        <a:rPr lang="en-US" dirty="0"/>
                        <a:t>p-value (p&lt;0.001 SS)</a:t>
                      </a:r>
                    </a:p>
                  </a:txBody>
                  <a:tcPr>
                    <a:solidFill>
                      <a:srgbClr val="860000"/>
                    </a:solidFill>
                  </a:tcPr>
                </a:tc>
                <a:extLst>
                  <a:ext uri="{0D108BD9-81ED-4DB2-BD59-A6C34878D82A}">
                    <a16:rowId xmlns:a16="http://schemas.microsoft.com/office/drawing/2014/main" val="3614350714"/>
                  </a:ext>
                </a:extLst>
              </a:tr>
              <a:tr h="370840">
                <a:tc>
                  <a:txBody>
                    <a:bodyPr/>
                    <a:lstStyle/>
                    <a:p>
                      <a:r>
                        <a:rPr lang="en-US" b="1" dirty="0">
                          <a:solidFill>
                            <a:srgbClr val="860000"/>
                          </a:solidFill>
                        </a:rPr>
                        <a:t>Nicotine Product Use</a:t>
                      </a:r>
                    </a:p>
                  </a:txBody>
                  <a:tcPr>
                    <a:solidFill>
                      <a:schemeClr val="bg1">
                        <a:lumMod val="85000"/>
                      </a:schemeClr>
                    </a:solidFill>
                  </a:tcPr>
                </a:tc>
                <a:tc>
                  <a:txBody>
                    <a:bodyPr/>
                    <a:lstStyle/>
                    <a:p>
                      <a:r>
                        <a:rPr lang="en-US" b="1" dirty="0">
                          <a:solidFill>
                            <a:srgbClr val="860000"/>
                          </a:solidFill>
                        </a:rPr>
                        <a:t>2.10*10</a:t>
                      </a:r>
                      <a:r>
                        <a:rPr lang="en-US" b="1" baseline="30000" dirty="0">
                          <a:solidFill>
                            <a:srgbClr val="860000"/>
                          </a:solidFill>
                        </a:rPr>
                        <a:t>-8</a:t>
                      </a:r>
                      <a:endParaRPr lang="en-US" dirty="0">
                        <a:solidFill>
                          <a:srgbClr val="860000"/>
                        </a:solidFill>
                      </a:endParaRPr>
                    </a:p>
                  </a:txBody>
                  <a:tcPr>
                    <a:solidFill>
                      <a:schemeClr val="bg1">
                        <a:lumMod val="85000"/>
                      </a:schemeClr>
                    </a:solidFill>
                  </a:tcPr>
                </a:tc>
                <a:extLst>
                  <a:ext uri="{0D108BD9-81ED-4DB2-BD59-A6C34878D82A}">
                    <a16:rowId xmlns:a16="http://schemas.microsoft.com/office/drawing/2014/main" val="964331752"/>
                  </a:ext>
                </a:extLst>
              </a:tr>
              <a:tr h="370840">
                <a:tc>
                  <a:txBody>
                    <a:bodyPr/>
                    <a:lstStyle/>
                    <a:p>
                      <a:r>
                        <a:rPr lang="en-US" b="1" dirty="0">
                          <a:solidFill>
                            <a:srgbClr val="860000"/>
                          </a:solidFill>
                        </a:rPr>
                        <a:t>Alcohol Abuse</a:t>
                      </a:r>
                    </a:p>
                  </a:txBody>
                  <a:tcPr>
                    <a:solidFill>
                      <a:schemeClr val="bg1">
                        <a:lumMod val="95000"/>
                      </a:schemeClr>
                    </a:solidFill>
                  </a:tcPr>
                </a:tc>
                <a:tc>
                  <a:txBody>
                    <a:bodyPr/>
                    <a:lstStyle/>
                    <a:p>
                      <a:r>
                        <a:rPr lang="en-US" b="1" dirty="0">
                          <a:solidFill>
                            <a:srgbClr val="860000"/>
                          </a:solidFill>
                        </a:rPr>
                        <a:t>0.039 (Not SS)</a:t>
                      </a:r>
                    </a:p>
                  </a:txBody>
                  <a:tcPr>
                    <a:solidFill>
                      <a:schemeClr val="bg1">
                        <a:lumMod val="95000"/>
                      </a:schemeClr>
                    </a:solidFill>
                  </a:tcPr>
                </a:tc>
                <a:extLst>
                  <a:ext uri="{0D108BD9-81ED-4DB2-BD59-A6C34878D82A}">
                    <a16:rowId xmlns:a16="http://schemas.microsoft.com/office/drawing/2014/main" val="535802483"/>
                  </a:ext>
                </a:extLst>
              </a:tr>
              <a:tr h="370840">
                <a:tc>
                  <a:txBody>
                    <a:bodyPr/>
                    <a:lstStyle/>
                    <a:p>
                      <a:r>
                        <a:rPr lang="en-US" b="1" dirty="0">
                          <a:solidFill>
                            <a:srgbClr val="860000"/>
                          </a:solidFill>
                        </a:rPr>
                        <a:t>Illegal Drug Use</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860000"/>
                          </a:solidFill>
                        </a:rPr>
                        <a:t>2.02*10</a:t>
                      </a:r>
                      <a:r>
                        <a:rPr lang="en-US" b="1" baseline="30000" dirty="0">
                          <a:solidFill>
                            <a:srgbClr val="860000"/>
                          </a:solidFill>
                        </a:rPr>
                        <a:t>-14</a:t>
                      </a:r>
                      <a:endParaRPr lang="en-US" dirty="0">
                        <a:solidFill>
                          <a:srgbClr val="860000"/>
                        </a:solidFill>
                      </a:endParaRPr>
                    </a:p>
                  </a:txBody>
                  <a:tcPr>
                    <a:solidFill>
                      <a:schemeClr val="bg1">
                        <a:lumMod val="85000"/>
                      </a:schemeClr>
                    </a:solidFill>
                  </a:tcPr>
                </a:tc>
                <a:extLst>
                  <a:ext uri="{0D108BD9-81ED-4DB2-BD59-A6C34878D82A}">
                    <a16:rowId xmlns:a16="http://schemas.microsoft.com/office/drawing/2014/main" val="507959811"/>
                  </a:ext>
                </a:extLst>
              </a:tr>
              <a:tr h="370840">
                <a:tc>
                  <a:txBody>
                    <a:bodyPr/>
                    <a:lstStyle/>
                    <a:p>
                      <a:r>
                        <a:rPr lang="en-US" b="1" dirty="0">
                          <a:ln>
                            <a:noFill/>
                          </a:ln>
                          <a:solidFill>
                            <a:srgbClr val="860000"/>
                          </a:solidFill>
                        </a:rPr>
                        <a:t>Depression</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860000"/>
                          </a:solidFill>
                        </a:rPr>
                        <a:t>7.07*10</a:t>
                      </a:r>
                      <a:r>
                        <a:rPr lang="en-US" b="1" baseline="30000" dirty="0">
                          <a:solidFill>
                            <a:srgbClr val="860000"/>
                          </a:solidFill>
                        </a:rPr>
                        <a:t>-60</a:t>
                      </a:r>
                      <a:endParaRPr lang="en-US" dirty="0">
                        <a:solidFill>
                          <a:srgbClr val="860000"/>
                        </a:solidFill>
                      </a:endParaRPr>
                    </a:p>
                  </a:txBody>
                  <a:tcPr>
                    <a:solidFill>
                      <a:schemeClr val="bg1">
                        <a:lumMod val="95000"/>
                      </a:schemeClr>
                    </a:solidFill>
                  </a:tcPr>
                </a:tc>
                <a:extLst>
                  <a:ext uri="{0D108BD9-81ED-4DB2-BD59-A6C34878D82A}">
                    <a16:rowId xmlns:a16="http://schemas.microsoft.com/office/drawing/2014/main" val="283803361"/>
                  </a:ext>
                </a:extLst>
              </a:tr>
            </a:tbl>
          </a:graphicData>
        </a:graphic>
      </p:graphicFrame>
    </p:spTree>
    <p:extLst>
      <p:ext uri="{BB962C8B-B14F-4D97-AF65-F5344CB8AC3E}">
        <p14:creationId xmlns:p14="http://schemas.microsoft.com/office/powerpoint/2010/main" val="3723500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7D41FC-028A-213D-68B3-C4D727D1ED7D}"/>
              </a:ext>
            </a:extLst>
          </p:cNvPr>
          <p:cNvSpPr txBox="1">
            <a:spLocks noGrp="1" noChangeArrowheads="1"/>
          </p:cNvSpPr>
          <p:nvPr>
            <p:ph type="title" idx="4294967295"/>
          </p:nvPr>
        </p:nvSpPr>
        <p:spPr bwMode="auto">
          <a:xfrm>
            <a:off x="233680" y="-81280"/>
            <a:ext cx="11582400" cy="1015663"/>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860000"/>
                </a:solidFill>
                <a:effectLst/>
                <a:uLnTx/>
                <a:uFillTx/>
                <a:latin typeface="Franklin Gothic Book" pitchFamily="34" charset="0"/>
                <a:ea typeface="+mn-ea"/>
                <a:cs typeface="+mn-cs"/>
              </a:rPr>
              <a:t>ACEs ↔ Social Determinants of H. </a:t>
            </a:r>
            <a:endParaRPr kumimoji="0" lang="en-US" sz="5600" b="0" i="0" u="none" strike="noStrike" kern="1200" cap="none" spc="0" normalizeH="0" baseline="0" noProof="0" dirty="0">
              <a:ln>
                <a:noFill/>
              </a:ln>
              <a:solidFill>
                <a:srgbClr val="111111"/>
              </a:solidFill>
              <a:effectLst/>
              <a:uLnTx/>
              <a:uFillTx/>
              <a:latin typeface="Franklin Gothic Book" pitchFamily="34" charset="0"/>
              <a:ea typeface="+mn-ea"/>
              <a:cs typeface="+mn-cs"/>
            </a:endParaRPr>
          </a:p>
        </p:txBody>
      </p:sp>
      <p:pic>
        <p:nvPicPr>
          <p:cNvPr id="7" name="Picture 6" descr="Figure 15.1 ‒ Nicotine Use Distributions Among Varying Levels of ACEs Experienced">
            <a:extLst>
              <a:ext uri="{FF2B5EF4-FFF2-40B4-BE49-F238E27FC236}">
                <a16:creationId xmlns:a16="http://schemas.microsoft.com/office/drawing/2014/main" id="{AE846746-91CD-A214-0609-876A3D587320}"/>
              </a:ext>
            </a:extLst>
          </p:cNvPr>
          <p:cNvPicPr>
            <a:picLocks noChangeAspect="1"/>
          </p:cNvPicPr>
          <p:nvPr/>
        </p:nvPicPr>
        <p:blipFill>
          <a:blip r:embed="rId2"/>
          <a:stretch>
            <a:fillRect/>
          </a:stretch>
        </p:blipFill>
        <p:spPr>
          <a:xfrm>
            <a:off x="1310818" y="816952"/>
            <a:ext cx="4236542" cy="2942149"/>
          </a:xfrm>
          <a:prstGeom prst="rect">
            <a:avLst/>
          </a:prstGeom>
        </p:spPr>
      </p:pic>
      <p:pic>
        <p:nvPicPr>
          <p:cNvPr id="9" name="Picture 8" descr="Figure 15.2 ‒ Alcohol Abuse Distributions Among Varying Levels of ACEs Experienced">
            <a:extLst>
              <a:ext uri="{FF2B5EF4-FFF2-40B4-BE49-F238E27FC236}">
                <a16:creationId xmlns:a16="http://schemas.microsoft.com/office/drawing/2014/main" id="{F0066C7C-C2D3-D187-F026-9E8E6798A4F9}"/>
              </a:ext>
            </a:extLst>
          </p:cNvPr>
          <p:cNvPicPr>
            <a:picLocks noChangeAspect="1"/>
          </p:cNvPicPr>
          <p:nvPr/>
        </p:nvPicPr>
        <p:blipFill>
          <a:blip r:embed="rId3"/>
          <a:stretch>
            <a:fillRect/>
          </a:stretch>
        </p:blipFill>
        <p:spPr>
          <a:xfrm>
            <a:off x="6644642" y="816951"/>
            <a:ext cx="4236542" cy="2942149"/>
          </a:xfrm>
          <a:prstGeom prst="rect">
            <a:avLst/>
          </a:prstGeom>
        </p:spPr>
      </p:pic>
      <p:pic>
        <p:nvPicPr>
          <p:cNvPr id="11" name="Picture 10" descr="Figure 15.3 ‒ Illegal Drug Use Distributions Among Varying Levels of ACEs Experienced">
            <a:extLst>
              <a:ext uri="{FF2B5EF4-FFF2-40B4-BE49-F238E27FC236}">
                <a16:creationId xmlns:a16="http://schemas.microsoft.com/office/drawing/2014/main" id="{D4657DFF-F552-EB76-860C-4EEDE86421AD}"/>
              </a:ext>
            </a:extLst>
          </p:cNvPr>
          <p:cNvPicPr>
            <a:picLocks noChangeAspect="1"/>
          </p:cNvPicPr>
          <p:nvPr/>
        </p:nvPicPr>
        <p:blipFill>
          <a:blip r:embed="rId4"/>
          <a:stretch>
            <a:fillRect/>
          </a:stretch>
        </p:blipFill>
        <p:spPr>
          <a:xfrm>
            <a:off x="1310818" y="3860701"/>
            <a:ext cx="4236542" cy="2942149"/>
          </a:xfrm>
          <a:prstGeom prst="rect">
            <a:avLst/>
          </a:prstGeom>
        </p:spPr>
      </p:pic>
      <p:pic>
        <p:nvPicPr>
          <p:cNvPr id="13" name="Picture 12" descr="Figure 15.4 ‒ Experiencing Depression Distributions Among Varying Levels of ACEs Experienced">
            <a:extLst>
              <a:ext uri="{FF2B5EF4-FFF2-40B4-BE49-F238E27FC236}">
                <a16:creationId xmlns:a16="http://schemas.microsoft.com/office/drawing/2014/main" id="{9D95E8D8-379D-6ABB-BAF2-051CDCC2582D}"/>
              </a:ext>
            </a:extLst>
          </p:cNvPr>
          <p:cNvPicPr>
            <a:picLocks noChangeAspect="1"/>
          </p:cNvPicPr>
          <p:nvPr/>
        </p:nvPicPr>
        <p:blipFill>
          <a:blip r:embed="rId5"/>
          <a:stretch>
            <a:fillRect/>
          </a:stretch>
        </p:blipFill>
        <p:spPr>
          <a:xfrm>
            <a:off x="6644640" y="3860701"/>
            <a:ext cx="4236540" cy="2942147"/>
          </a:xfrm>
          <a:prstGeom prst="rect">
            <a:avLst/>
          </a:prstGeom>
        </p:spPr>
      </p:pic>
      <p:sp>
        <p:nvSpPr>
          <p:cNvPr id="2" name="Rectangle 1" descr="Outline">
            <a:extLst>
              <a:ext uri="{FF2B5EF4-FFF2-40B4-BE49-F238E27FC236}">
                <a16:creationId xmlns:a16="http://schemas.microsoft.com/office/drawing/2014/main" id="{E7832F66-329C-9910-15C7-13B71EDA1FB1}"/>
              </a:ext>
            </a:extLst>
          </p:cNvPr>
          <p:cNvSpPr/>
          <p:nvPr/>
        </p:nvSpPr>
        <p:spPr>
          <a:xfrm>
            <a:off x="6493397" y="3759100"/>
            <a:ext cx="4583575" cy="30989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161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F15B-81DA-A235-6ACE-597148F80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182A29-53B5-79B1-C416-91E8EB719E63}"/>
              </a:ext>
            </a:extLst>
          </p:cNvPr>
          <p:cNvSpPr txBox="1">
            <a:spLocks noGrp="1"/>
          </p:cNvSpPr>
          <p:nvPr>
            <p:ph type="title" idx="4294967295"/>
          </p:nvPr>
        </p:nvSpPr>
        <p:spPr>
          <a:xfrm>
            <a:off x="314960" y="274320"/>
            <a:ext cx="11704320" cy="66171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Relationships/Modeling II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1" i="1"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rPr>
              <a:t>ACEs Predictive of Adult Health Conditions, Perceptions, Challenges?</a:t>
            </a:r>
            <a:endParaRPr kumimoji="0" lang="en-US" sz="2800" b="1" i="1" u="none" strike="noStrike" kern="1200" cap="none" spc="0" normalizeH="0" baseline="0" noProof="0" dirty="0">
              <a:ln>
                <a:noFill/>
              </a:ln>
              <a:solidFill>
                <a:srgbClr val="860000"/>
              </a:solidFill>
              <a:effectLst/>
              <a:uLnTx/>
              <a:uFillTx/>
              <a:latin typeface="Franklin Gothic Boo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	</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ACEs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Health Conditions (perceived),</a:t>
            </a:r>
          </a:p>
          <a:p>
            <a:pPr marL="2225675"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Chronic Health Conditions (diagnosed),</a:t>
            </a:r>
          </a:p>
          <a:p>
            <a:pPr marL="2225675"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Healthcare Access/Challenges, Menstrual Health</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843881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2D232-4BC4-9F6F-FB9F-08DF87ED1E3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FAE9508-880D-253D-8558-B5458CB5451D}"/>
              </a:ext>
            </a:extLst>
          </p:cNvPr>
          <p:cNvSpPr txBox="1">
            <a:spLocks noGrp="1"/>
          </p:cNvSpPr>
          <p:nvPr>
            <p:ph type="title" idx="4294967295"/>
          </p:nvPr>
        </p:nvSpPr>
        <p:spPr>
          <a:xfrm>
            <a:off x="467360" y="132368"/>
            <a:ext cx="1119632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ACE Frequency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Perceived Health Condition</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pic>
        <p:nvPicPr>
          <p:cNvPr id="9" name="Picture 8" descr="Figure 16 - Participants’ Perceived Health Conditions (among all participants)                                                                                                                 Comparing Experienced Varying # ACEs">
            <a:extLst>
              <a:ext uri="{FF2B5EF4-FFF2-40B4-BE49-F238E27FC236}">
                <a16:creationId xmlns:a16="http://schemas.microsoft.com/office/drawing/2014/main" id="{9FECE8BD-67B2-0665-66ED-80ECB7781C60}"/>
              </a:ext>
            </a:extLst>
          </p:cNvPr>
          <p:cNvPicPr>
            <a:picLocks noChangeAspect="1"/>
          </p:cNvPicPr>
          <p:nvPr/>
        </p:nvPicPr>
        <p:blipFill>
          <a:blip r:embed="rId2"/>
          <a:stretch>
            <a:fillRect/>
          </a:stretch>
        </p:blipFill>
        <p:spPr>
          <a:xfrm>
            <a:off x="1503436" y="1188433"/>
            <a:ext cx="9040462" cy="5486400"/>
          </a:xfrm>
          <a:prstGeom prst="rect">
            <a:avLst/>
          </a:prstGeom>
        </p:spPr>
      </p:pic>
    </p:spTree>
    <p:extLst>
      <p:ext uri="{BB962C8B-B14F-4D97-AF65-F5344CB8AC3E}">
        <p14:creationId xmlns:p14="http://schemas.microsoft.com/office/powerpoint/2010/main" val="3427493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62FCA-E410-53A3-EFD3-10E053817C1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78A1782-0AF3-F864-FE5B-F8C2ACA240D4}"/>
              </a:ext>
            </a:extLst>
          </p:cNvPr>
          <p:cNvSpPr txBox="1">
            <a:spLocks noGrp="1"/>
          </p:cNvSpPr>
          <p:nvPr>
            <p:ph type="title" idx="4294967295"/>
          </p:nvPr>
        </p:nvSpPr>
        <p:spPr>
          <a:xfrm>
            <a:off x="467360" y="132368"/>
            <a:ext cx="1119632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ACE Frequency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Chronic Health Conditions</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17 ‒ Participants’ Diagnosed Chronic Health Conditions (among all participants)                                                                                                                 Comparing Experienced Varying # ACEs">
            <a:extLst>
              <a:ext uri="{FF2B5EF4-FFF2-40B4-BE49-F238E27FC236}">
                <a16:creationId xmlns:a16="http://schemas.microsoft.com/office/drawing/2014/main" id="{2C07D9E8-0852-5491-0E13-43480005E989}"/>
              </a:ext>
            </a:extLst>
          </p:cNvPr>
          <p:cNvPicPr>
            <a:picLocks noChangeAspect="1"/>
          </p:cNvPicPr>
          <p:nvPr/>
        </p:nvPicPr>
        <p:blipFill>
          <a:blip r:embed="rId2"/>
          <a:stretch>
            <a:fillRect/>
          </a:stretch>
        </p:blipFill>
        <p:spPr>
          <a:xfrm>
            <a:off x="1545289" y="1148031"/>
            <a:ext cx="9040462" cy="5486400"/>
          </a:xfrm>
          <a:prstGeom prst="rect">
            <a:avLst/>
          </a:prstGeom>
        </p:spPr>
      </p:pic>
    </p:spTree>
    <p:extLst>
      <p:ext uri="{BB962C8B-B14F-4D97-AF65-F5344CB8AC3E}">
        <p14:creationId xmlns:p14="http://schemas.microsoft.com/office/powerpoint/2010/main" val="1631264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8BD34-26B1-C88A-68CF-B367F56676C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55F142A-314A-43F2-9E1E-6E866D1FBB44}"/>
              </a:ext>
            </a:extLst>
          </p:cNvPr>
          <p:cNvSpPr txBox="1">
            <a:spLocks noGrp="1"/>
          </p:cNvSpPr>
          <p:nvPr>
            <p:ph type="title" idx="4294967295"/>
          </p:nvPr>
        </p:nvSpPr>
        <p:spPr>
          <a:xfrm>
            <a:off x="467360" y="132368"/>
            <a:ext cx="1119632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ACE Frequency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Challenges Accessing HC</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Figure 18 - ‒ Participants’ Healthcare Access Challenges (among all participants)                                                                                                                 Comparing Experienced Varying # ACEs">
            <a:extLst>
              <a:ext uri="{FF2B5EF4-FFF2-40B4-BE49-F238E27FC236}">
                <a16:creationId xmlns:a16="http://schemas.microsoft.com/office/drawing/2014/main" id="{617295E3-9442-FECD-ACDA-4BB4F1015B29}"/>
              </a:ext>
            </a:extLst>
          </p:cNvPr>
          <p:cNvPicPr>
            <a:picLocks noChangeAspect="1"/>
          </p:cNvPicPr>
          <p:nvPr/>
        </p:nvPicPr>
        <p:blipFill>
          <a:blip r:embed="rId2"/>
          <a:stretch>
            <a:fillRect/>
          </a:stretch>
        </p:blipFill>
        <p:spPr>
          <a:xfrm>
            <a:off x="1575769" y="1239232"/>
            <a:ext cx="9040462" cy="5486400"/>
          </a:xfrm>
          <a:prstGeom prst="rect">
            <a:avLst/>
          </a:prstGeom>
        </p:spPr>
      </p:pic>
    </p:spTree>
    <p:extLst>
      <p:ext uri="{BB962C8B-B14F-4D97-AF65-F5344CB8AC3E}">
        <p14:creationId xmlns:p14="http://schemas.microsoft.com/office/powerpoint/2010/main" val="828209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2FF79-BDCB-213B-4E4B-67B67C3612E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CDD3916-19AB-9E6E-EAC4-28C54AD34C4F}"/>
              </a:ext>
            </a:extLst>
          </p:cNvPr>
          <p:cNvSpPr txBox="1">
            <a:spLocks noGrp="1"/>
          </p:cNvSpPr>
          <p:nvPr>
            <p:ph type="title" idx="4294967295"/>
          </p:nvPr>
        </p:nvSpPr>
        <p:spPr>
          <a:xfrm>
            <a:off x="467360" y="132368"/>
            <a:ext cx="1119632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ACE Frequency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Menstrual Health</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19 - Participants’ Menstrual Health (among menstruaters)                                                                                                                 Comparing Experienced Varying # ACEs">
            <a:extLst>
              <a:ext uri="{FF2B5EF4-FFF2-40B4-BE49-F238E27FC236}">
                <a16:creationId xmlns:a16="http://schemas.microsoft.com/office/drawing/2014/main" id="{280BD107-C069-B997-AAF8-3D4B7E57A670}"/>
              </a:ext>
            </a:extLst>
          </p:cNvPr>
          <p:cNvPicPr>
            <a:picLocks noChangeAspect="1"/>
          </p:cNvPicPr>
          <p:nvPr/>
        </p:nvPicPr>
        <p:blipFill>
          <a:blip r:embed="rId2"/>
          <a:stretch>
            <a:fillRect/>
          </a:stretch>
        </p:blipFill>
        <p:spPr>
          <a:xfrm>
            <a:off x="1577183" y="1178272"/>
            <a:ext cx="9037634" cy="5486400"/>
          </a:xfrm>
          <a:prstGeom prst="rect">
            <a:avLst/>
          </a:prstGeom>
        </p:spPr>
      </p:pic>
    </p:spTree>
    <p:extLst>
      <p:ext uri="{BB962C8B-B14F-4D97-AF65-F5344CB8AC3E}">
        <p14:creationId xmlns:p14="http://schemas.microsoft.com/office/powerpoint/2010/main" val="23082585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62E09-39D3-6EE2-564E-7882DE445B6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E2B1E4C-C19A-A746-5117-E1498D693FEB}"/>
              </a:ext>
            </a:extLst>
          </p:cNvPr>
          <p:cNvSpPr txBox="1">
            <a:spLocks noGrp="1"/>
          </p:cNvSpPr>
          <p:nvPr>
            <p:ph type="title" idx="4294967295"/>
          </p:nvPr>
        </p:nvSpPr>
        <p:spPr>
          <a:xfrm>
            <a:off x="101600" y="152688"/>
            <a:ext cx="1224280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Witnessed Parental Distress </a:t>
            </a:r>
            <a:r>
              <a:rPr kumimoji="0" lang="en-US" sz="6000" b="1" i="1" u="none" strike="noStrike" kern="1200" cap="none" spc="0" normalizeH="0" baseline="0" noProof="0" dirty="0">
                <a:ln>
                  <a:noFill/>
                </a:ln>
                <a:solidFill>
                  <a:srgbClr val="860000"/>
                </a:solidFill>
                <a:effectLst/>
                <a:uLnTx/>
                <a:uFillTx/>
                <a:latin typeface="Franklin Gothic Book" pitchFamily="34" charset="0"/>
                <a:ea typeface="+mn-ea"/>
                <a:cs typeface="+mn-cs"/>
              </a:rPr>
              <a:t>↔</a:t>
            </a: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 Menstrual Health</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Figure 20 ‒ Participants’ Menstrual Health (among menstruaters)                                                                                                                 Comparing Witnessed Parental Distress">
            <a:extLst>
              <a:ext uri="{FF2B5EF4-FFF2-40B4-BE49-F238E27FC236}">
                <a16:creationId xmlns:a16="http://schemas.microsoft.com/office/drawing/2014/main" id="{1629F0AA-55A2-70BF-524B-61F8A268FCFD}"/>
              </a:ext>
            </a:extLst>
          </p:cNvPr>
          <p:cNvPicPr>
            <a:picLocks noChangeAspect="1"/>
          </p:cNvPicPr>
          <p:nvPr/>
        </p:nvPicPr>
        <p:blipFill>
          <a:blip r:embed="rId2"/>
          <a:stretch>
            <a:fillRect/>
          </a:stretch>
        </p:blipFill>
        <p:spPr>
          <a:xfrm>
            <a:off x="1577183" y="1168351"/>
            <a:ext cx="9037634" cy="5486400"/>
          </a:xfrm>
          <a:prstGeom prst="rect">
            <a:avLst/>
          </a:prstGeom>
        </p:spPr>
      </p:pic>
    </p:spTree>
    <p:extLst>
      <p:ext uri="{BB962C8B-B14F-4D97-AF65-F5344CB8AC3E}">
        <p14:creationId xmlns:p14="http://schemas.microsoft.com/office/powerpoint/2010/main" val="1677294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A1A72-6EDC-8D6E-9160-8F718C53FED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BD48473-8387-D707-5517-D60B99ACF39A}"/>
              </a:ext>
            </a:extLst>
          </p:cNvPr>
          <p:cNvSpPr txBox="1">
            <a:spLocks noGrp="1"/>
          </p:cNvSpPr>
          <p:nvPr>
            <p:ph type="title" idx="4294967295"/>
          </p:nvPr>
        </p:nvSpPr>
        <p:spPr>
          <a:xfrm>
            <a:off x="0" y="152688"/>
            <a:ext cx="1252728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Experienced Emotional Abuse ↔ Menstrual Health</a:t>
            </a:r>
            <a:endParaRPr kumimoji="0" lang="en-US" sz="4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21 ‒ Participants’ Menstrual Health (among menstruaters)                                                                                                                 Comparing Experienced Emotional Abuse">
            <a:extLst>
              <a:ext uri="{FF2B5EF4-FFF2-40B4-BE49-F238E27FC236}">
                <a16:creationId xmlns:a16="http://schemas.microsoft.com/office/drawing/2014/main" id="{4EE12DEF-23F3-E045-E774-DF0C5FBC69C7}"/>
              </a:ext>
            </a:extLst>
          </p:cNvPr>
          <p:cNvPicPr>
            <a:picLocks noChangeAspect="1"/>
          </p:cNvPicPr>
          <p:nvPr/>
        </p:nvPicPr>
        <p:blipFill>
          <a:blip r:embed="rId2"/>
          <a:stretch>
            <a:fillRect/>
          </a:stretch>
        </p:blipFill>
        <p:spPr>
          <a:xfrm>
            <a:off x="1743409" y="1107440"/>
            <a:ext cx="9040462" cy="5486400"/>
          </a:xfrm>
          <a:prstGeom prst="rect">
            <a:avLst/>
          </a:prstGeom>
        </p:spPr>
      </p:pic>
    </p:spTree>
    <p:extLst>
      <p:ext uri="{BB962C8B-B14F-4D97-AF65-F5344CB8AC3E}">
        <p14:creationId xmlns:p14="http://schemas.microsoft.com/office/powerpoint/2010/main" val="36571783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16F1B-B60F-58B4-668F-A6B428035EF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6C638D0-9671-2065-16CF-1C4E30E11EB3}"/>
              </a:ext>
            </a:extLst>
          </p:cNvPr>
          <p:cNvSpPr txBox="1">
            <a:spLocks noGrp="1"/>
          </p:cNvSpPr>
          <p:nvPr>
            <p:ph type="title" idx="4294967295"/>
          </p:nvPr>
        </p:nvSpPr>
        <p:spPr>
          <a:xfrm>
            <a:off x="40640" y="152688"/>
            <a:ext cx="118872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Experienced Physical Abuse ↔ Menstrual Health</a:t>
            </a:r>
            <a:endParaRPr kumimoji="0" lang="en-US" sz="4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22 ‒ Participants’ Menstrual Health (among menstruaters)                                                                                                                 Comparing Experienced Physical Abuse">
            <a:extLst>
              <a:ext uri="{FF2B5EF4-FFF2-40B4-BE49-F238E27FC236}">
                <a16:creationId xmlns:a16="http://schemas.microsoft.com/office/drawing/2014/main" id="{68E86B5D-1915-8A7A-E462-8E5E7804B4C2}"/>
              </a:ext>
            </a:extLst>
          </p:cNvPr>
          <p:cNvPicPr>
            <a:picLocks noChangeAspect="1"/>
          </p:cNvPicPr>
          <p:nvPr/>
        </p:nvPicPr>
        <p:blipFill>
          <a:blip r:embed="rId2"/>
          <a:stretch>
            <a:fillRect/>
          </a:stretch>
        </p:blipFill>
        <p:spPr>
          <a:xfrm>
            <a:off x="252036" y="1115169"/>
            <a:ext cx="11670544" cy="5486400"/>
          </a:xfrm>
          <a:prstGeom prst="rect">
            <a:avLst/>
          </a:prstGeom>
        </p:spPr>
      </p:pic>
    </p:spTree>
    <p:extLst>
      <p:ext uri="{BB962C8B-B14F-4D97-AF65-F5344CB8AC3E}">
        <p14:creationId xmlns:p14="http://schemas.microsoft.com/office/powerpoint/2010/main" val="270506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156E1-53F1-1844-BBE0-5F89C60BD10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1A37DFF-BC3E-F8E9-3ABF-CA04AA03B681}"/>
              </a:ext>
            </a:extLst>
          </p:cNvPr>
          <p:cNvSpPr txBox="1">
            <a:spLocks noGrp="1"/>
          </p:cNvSpPr>
          <p:nvPr>
            <p:ph type="title" idx="4294967295"/>
          </p:nvPr>
        </p:nvSpPr>
        <p:spPr>
          <a:xfrm>
            <a:off x="40640" y="152688"/>
            <a:ext cx="118872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Experienced Nutritional Neglect and Insecurity ↔ Menstrual Health</a:t>
            </a:r>
            <a:endParaRPr kumimoji="0" lang="en-US" sz="4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23 ‒ Participants’ Menstrual Health (among menstruaters)                                                                                                                 Comparing Experienced Nutritional Neglect and Insecurity ">
            <a:extLst>
              <a:ext uri="{FF2B5EF4-FFF2-40B4-BE49-F238E27FC236}">
                <a16:creationId xmlns:a16="http://schemas.microsoft.com/office/drawing/2014/main" id="{0566D6A6-6F10-BEB2-DD69-87C04A2D1705}"/>
              </a:ext>
            </a:extLst>
          </p:cNvPr>
          <p:cNvPicPr>
            <a:picLocks noChangeAspect="1"/>
          </p:cNvPicPr>
          <p:nvPr/>
        </p:nvPicPr>
        <p:blipFill>
          <a:blip r:embed="rId2"/>
          <a:stretch>
            <a:fillRect/>
          </a:stretch>
        </p:blipFill>
        <p:spPr>
          <a:xfrm>
            <a:off x="497840" y="1527270"/>
            <a:ext cx="10972800" cy="5160475"/>
          </a:xfrm>
          <a:prstGeom prst="rect">
            <a:avLst/>
          </a:prstGeom>
        </p:spPr>
      </p:pic>
    </p:spTree>
    <p:extLst>
      <p:ext uri="{BB962C8B-B14F-4D97-AF65-F5344CB8AC3E}">
        <p14:creationId xmlns:p14="http://schemas.microsoft.com/office/powerpoint/2010/main" val="19479132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A595D-6265-BE20-F80D-F2041BB0E14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F103A2F-FB24-6ED5-F4D8-6C9893DF3D98}"/>
              </a:ext>
            </a:extLst>
          </p:cNvPr>
          <p:cNvSpPr txBox="1">
            <a:spLocks noGrp="1"/>
          </p:cNvSpPr>
          <p:nvPr>
            <p:ph type="title" idx="4294967295"/>
          </p:nvPr>
        </p:nvSpPr>
        <p:spPr>
          <a:xfrm>
            <a:off x="40640" y="152688"/>
            <a:ext cx="118872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Experienced Emotional Neglect ↔ Menstrual Health</a:t>
            </a:r>
            <a:endParaRPr kumimoji="0" lang="en-US" sz="44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Figure 24 -‒ Participants’ Menstrual Health (among menstruaters)                                                                                                                 Comparing Experienced Emotional Neglect">
            <a:extLst>
              <a:ext uri="{FF2B5EF4-FFF2-40B4-BE49-F238E27FC236}">
                <a16:creationId xmlns:a16="http://schemas.microsoft.com/office/drawing/2014/main" id="{DE3D11D6-BDDC-B112-6C38-558A8F9C40F7}"/>
              </a:ext>
            </a:extLst>
          </p:cNvPr>
          <p:cNvPicPr>
            <a:picLocks noChangeAspect="1"/>
          </p:cNvPicPr>
          <p:nvPr/>
        </p:nvPicPr>
        <p:blipFill>
          <a:blip r:embed="rId2"/>
          <a:stretch>
            <a:fillRect/>
          </a:stretch>
        </p:blipFill>
        <p:spPr>
          <a:xfrm>
            <a:off x="554735" y="1552556"/>
            <a:ext cx="11082529" cy="5212080"/>
          </a:xfrm>
          <a:prstGeom prst="rect">
            <a:avLst/>
          </a:prstGeom>
        </p:spPr>
      </p:pic>
    </p:spTree>
    <p:extLst>
      <p:ext uri="{BB962C8B-B14F-4D97-AF65-F5344CB8AC3E}">
        <p14:creationId xmlns:p14="http://schemas.microsoft.com/office/powerpoint/2010/main" val="288657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3D5DA-6DA9-F9EF-8891-0AF5B76BBE7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C0644B1-9DC4-50B4-F2C2-6FC405E363B0}"/>
              </a:ext>
            </a:extLst>
          </p:cNvPr>
          <p:cNvSpPr txBox="1">
            <a:spLocks noGrp="1"/>
          </p:cNvSpPr>
          <p:nvPr>
            <p:ph type="title" idx="4294967295"/>
          </p:nvPr>
        </p:nvSpPr>
        <p:spPr>
          <a:xfrm>
            <a:off x="40640" y="152688"/>
            <a:ext cx="118872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Experienced Peer Physical/Emotional Abuse ↔ Menstrual Health</a:t>
            </a:r>
            <a:endParaRPr kumimoji="0" lang="en-US" sz="4400" b="1"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Figure 25 ‒ Participants’ Menstrual Health (among menstruaters)                                                                                                                 Comparing Experienced Peer Physical/Emotional Abuse">
            <a:extLst>
              <a:ext uri="{FF2B5EF4-FFF2-40B4-BE49-F238E27FC236}">
                <a16:creationId xmlns:a16="http://schemas.microsoft.com/office/drawing/2014/main" id="{F4E044BA-9DFE-8F14-4395-B21D375ED476}"/>
              </a:ext>
            </a:extLst>
          </p:cNvPr>
          <p:cNvPicPr>
            <a:picLocks noChangeAspect="1"/>
          </p:cNvPicPr>
          <p:nvPr/>
        </p:nvPicPr>
        <p:blipFill>
          <a:blip r:embed="rId2"/>
          <a:stretch>
            <a:fillRect/>
          </a:stretch>
        </p:blipFill>
        <p:spPr>
          <a:xfrm>
            <a:off x="651951" y="1584672"/>
            <a:ext cx="10888098" cy="5120640"/>
          </a:xfrm>
          <a:prstGeom prst="rect">
            <a:avLst/>
          </a:prstGeom>
        </p:spPr>
      </p:pic>
    </p:spTree>
    <p:extLst>
      <p:ext uri="{BB962C8B-B14F-4D97-AF65-F5344CB8AC3E}">
        <p14:creationId xmlns:p14="http://schemas.microsoft.com/office/powerpoint/2010/main" val="2101886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3B121-78DF-789B-8B01-7F61B7B97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6DA52-650C-EA07-99E4-C54C5711C75D}"/>
              </a:ext>
            </a:extLst>
          </p:cNvPr>
          <p:cNvSpPr txBox="1">
            <a:spLocks noGrp="1"/>
          </p:cNvSpPr>
          <p:nvPr>
            <p:ph type="title" idx="4294967295"/>
          </p:nvPr>
        </p:nvSpPr>
        <p:spPr>
          <a:xfrm>
            <a:off x="619760" y="375920"/>
            <a:ext cx="11196320" cy="41857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dirty="0">
                <a:ln>
                  <a:noFill/>
                </a:ln>
                <a:solidFill>
                  <a:schemeClr val="tx1"/>
                </a:solidFill>
                <a:effectLst/>
                <a:uLnTx/>
                <a:uFillTx/>
                <a:latin typeface="+mn-lt"/>
                <a:ea typeface="+mn-ea"/>
                <a:cs typeface="+mn-cs"/>
              </a:rPr>
              <a:t>Chapter 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Wrap 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bg1">
                    <a:lumMod val="10000"/>
                  </a:schemeClr>
                </a:solidFill>
                <a:effectLst/>
                <a:uLnTx/>
                <a:uFillTx/>
                <a:latin typeface="Franklin Gothic Book"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srgbClr val="860000"/>
                </a:solidFill>
                <a:effectLst/>
                <a:uLnTx/>
                <a:uFillTx/>
                <a:latin typeface="Franklin Gothic Book" pitchFamily="34" charset="0"/>
                <a:ea typeface="+mn-ea"/>
                <a:cs typeface="+mn-cs"/>
              </a:rPr>
              <a:t>Summary, Take-aways, Next Steps, Q/A</a:t>
            </a:r>
            <a:endParaRPr kumimoji="0" lang="en-US" sz="5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62832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Box 3">
            <a:extLst>
              <a:ext uri="{FF2B5EF4-FFF2-40B4-BE49-F238E27FC236}">
                <a16:creationId xmlns:a16="http://schemas.microsoft.com/office/drawing/2014/main" id="{A314E287-D85F-E3C6-A5E1-2D343085BCB9}"/>
              </a:ext>
            </a:extLst>
          </p:cNvPr>
          <p:cNvSpPr txBox="1">
            <a:spLocks noGrp="1" noChangeArrowheads="1"/>
          </p:cNvSpPr>
          <p:nvPr>
            <p:ph type="title" idx="4294967295"/>
          </p:nvPr>
        </p:nvSpPr>
        <p:spPr bwMode="auto">
          <a:xfrm>
            <a:off x="279400" y="116841"/>
            <a:ext cx="8305800" cy="120032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1"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rPr>
              <a:t>Today’s</a:t>
            </a:r>
            <a:r>
              <a:rPr kumimoji="0" lang="en-US" altLang="en-US" sz="7200" b="0" i="0"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rPr>
              <a:t> Take-Aways :</a:t>
            </a:r>
            <a:endParaRPr kumimoji="0" lang="en-US" altLang="en-US" sz="7200" b="0" i="1"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endParaRPr>
          </a:p>
        </p:txBody>
      </p:sp>
      <p:sp>
        <p:nvSpPr>
          <p:cNvPr id="4" name="TextBox 3">
            <a:extLst>
              <a:ext uri="{FF2B5EF4-FFF2-40B4-BE49-F238E27FC236}">
                <a16:creationId xmlns:a16="http://schemas.microsoft.com/office/drawing/2014/main" id="{BA32BC52-2984-B032-1C06-BB7FE7900D1C}"/>
              </a:ext>
            </a:extLst>
          </p:cNvPr>
          <p:cNvSpPr txBox="1">
            <a:spLocks noChangeArrowheads="1"/>
          </p:cNvSpPr>
          <p:nvPr/>
        </p:nvSpPr>
        <p:spPr bwMode="auto">
          <a:xfrm>
            <a:off x="458357" y="1436604"/>
            <a:ext cx="11275285" cy="5201424"/>
          </a:xfrm>
          <a:prstGeom prst="rect">
            <a:avLst/>
          </a:prstGeom>
          <a:noFill/>
          <a:ln w="9525">
            <a:noFill/>
            <a:miter lim="800000"/>
            <a:headEnd/>
            <a:tailEnd/>
          </a:ln>
        </p:spPr>
        <p:txBody>
          <a:bodyPr wrap="square">
            <a:spAutoFit/>
          </a:bodyPr>
          <a:lstStyle/>
          <a:p>
            <a:pPr marL="1428750" indent="-514350" eaLnBrk="1" fontAlgn="auto" hangingPunct="1">
              <a:spcBef>
                <a:spcPts val="0"/>
              </a:spcBef>
              <a:spcAft>
                <a:spcPts val="0"/>
              </a:spcAft>
              <a:buFont typeface="+mj-lt"/>
              <a:buAutoNum type="arabicPeriod"/>
              <a:defRPr/>
            </a:pPr>
            <a:endParaRPr lang="en-US" sz="800" b="1" dirty="0">
              <a:solidFill>
                <a:srgbClr val="3598A5"/>
              </a:solidFill>
              <a:latin typeface="Franklin Gothic Book" pitchFamily="34" charset="0"/>
            </a:endParaRPr>
          </a:p>
          <a:p>
            <a:pPr eaLnBrk="1" fontAlgn="auto" hangingPunct="1">
              <a:spcBef>
                <a:spcPts val="0"/>
              </a:spcBef>
              <a:spcAft>
                <a:spcPts val="0"/>
              </a:spcAft>
              <a:tabLst>
                <a:tab pos="914400" algn="l"/>
              </a:tabLst>
              <a:defRPr/>
            </a:pPr>
            <a:r>
              <a:rPr lang="en-US" sz="3200" b="1" i="1" dirty="0">
                <a:latin typeface="Franklin Gothic Book" pitchFamily="34" charset="0"/>
              </a:rPr>
              <a:t>The Story Being Described in these Chapters:</a:t>
            </a:r>
          </a:p>
          <a:p>
            <a:pPr marL="914400" indent="-514350" eaLnBrk="1" fontAlgn="auto" hangingPunct="1">
              <a:spcBef>
                <a:spcPts val="0"/>
              </a:spcBef>
              <a:spcAft>
                <a:spcPts val="0"/>
              </a:spcAft>
              <a:buAutoNum type="arabicPeriod"/>
              <a:tabLst>
                <a:tab pos="914400" algn="l"/>
              </a:tabLst>
              <a:defRPr/>
            </a:pPr>
            <a:r>
              <a:rPr lang="en-US" sz="2800" b="1" dirty="0">
                <a:solidFill>
                  <a:srgbClr val="860000"/>
                </a:solidFill>
                <a:latin typeface="Franklin Gothic Book" pitchFamily="34" charset="0"/>
              </a:rPr>
              <a:t>ACEs are common among NC residents.</a:t>
            </a:r>
          </a:p>
          <a:p>
            <a:pPr marL="914400" indent="-514350" eaLnBrk="1" fontAlgn="auto" hangingPunct="1">
              <a:spcBef>
                <a:spcPts val="0"/>
              </a:spcBef>
              <a:spcAft>
                <a:spcPts val="0"/>
              </a:spcAft>
              <a:buAutoNum type="arabicPeriod"/>
              <a:tabLst>
                <a:tab pos="914400" algn="l"/>
              </a:tabLst>
              <a:defRPr/>
            </a:pPr>
            <a:r>
              <a:rPr lang="en-US" sz="2800" b="1" dirty="0">
                <a:solidFill>
                  <a:srgbClr val="860000"/>
                </a:solidFill>
                <a:latin typeface="Franklin Gothic Book" pitchFamily="34" charset="0"/>
              </a:rPr>
              <a:t>Incidence of experiencing ACEs is greater among certain socio-demographic subgroups.</a:t>
            </a:r>
          </a:p>
          <a:p>
            <a:pPr marL="914400" indent="-514350" eaLnBrk="1" fontAlgn="auto" hangingPunct="1">
              <a:spcBef>
                <a:spcPts val="0"/>
              </a:spcBef>
              <a:spcAft>
                <a:spcPts val="0"/>
              </a:spcAft>
              <a:buAutoNum type="arabicPeriod"/>
              <a:tabLst>
                <a:tab pos="914400" algn="l"/>
              </a:tabLst>
              <a:defRPr/>
            </a:pPr>
            <a:r>
              <a:rPr lang="en-US" sz="2800" b="1" dirty="0">
                <a:solidFill>
                  <a:srgbClr val="860000"/>
                </a:solidFill>
                <a:latin typeface="Franklin Gothic Book" pitchFamily="34" charset="0"/>
              </a:rPr>
              <a:t>Further links between Social Determinants of Health and ACEs need continued research. </a:t>
            </a:r>
          </a:p>
          <a:p>
            <a:pPr marL="914400" indent="-514350" eaLnBrk="1" fontAlgn="auto" hangingPunct="1">
              <a:spcBef>
                <a:spcPts val="0"/>
              </a:spcBef>
              <a:spcAft>
                <a:spcPts val="0"/>
              </a:spcAft>
              <a:buAutoNum type="arabicPeriod"/>
              <a:tabLst>
                <a:tab pos="914400" algn="l"/>
              </a:tabLst>
              <a:defRPr/>
            </a:pPr>
            <a:r>
              <a:rPr lang="en-US" sz="2800" b="1" dirty="0">
                <a:solidFill>
                  <a:srgbClr val="860000"/>
                </a:solidFill>
                <a:latin typeface="Franklin Gothic Book" pitchFamily="34" charset="0"/>
              </a:rPr>
              <a:t>Menstrual Health Issues are common among NC menstruaters.</a:t>
            </a:r>
          </a:p>
          <a:p>
            <a:pPr marL="914400" indent="-514350" eaLnBrk="1" fontAlgn="auto" hangingPunct="1">
              <a:spcBef>
                <a:spcPts val="0"/>
              </a:spcBef>
              <a:spcAft>
                <a:spcPts val="0"/>
              </a:spcAft>
              <a:buAutoNum type="arabicPeriod"/>
              <a:tabLst>
                <a:tab pos="914400" algn="l"/>
              </a:tabLst>
              <a:defRPr/>
            </a:pPr>
            <a:r>
              <a:rPr lang="en-US" sz="2800" b="1" dirty="0">
                <a:solidFill>
                  <a:srgbClr val="860000"/>
                </a:solidFill>
                <a:latin typeface="Franklin Gothic Book" pitchFamily="34" charset="0"/>
              </a:rPr>
              <a:t>ACEs are strongly linked with all four of:</a:t>
            </a:r>
          </a:p>
          <a:p>
            <a:pPr marL="2854325" lvl="1" indent="-392113">
              <a:buFont typeface="+mj-lt"/>
              <a:buAutoNum type="alphaLcParenR"/>
              <a:tabLst>
                <a:tab pos="914400" algn="l"/>
              </a:tabLst>
              <a:defRPr/>
            </a:pPr>
            <a:r>
              <a:rPr lang="en-US" sz="2400" b="1" dirty="0">
                <a:solidFill>
                  <a:srgbClr val="860000"/>
                </a:solidFill>
                <a:latin typeface="Franklin Gothic Book" pitchFamily="34" charset="0"/>
              </a:rPr>
              <a:t>Perceived Health Condition</a:t>
            </a:r>
          </a:p>
          <a:p>
            <a:pPr marL="2854325" lvl="1" indent="-392113">
              <a:buFont typeface="+mj-lt"/>
              <a:buAutoNum type="alphaLcParenR"/>
              <a:tabLst>
                <a:tab pos="914400" algn="l"/>
              </a:tabLst>
              <a:defRPr/>
            </a:pPr>
            <a:r>
              <a:rPr lang="en-US" sz="2400" b="1" dirty="0">
                <a:solidFill>
                  <a:srgbClr val="860000"/>
                </a:solidFill>
                <a:latin typeface="Franklin Gothic Book" pitchFamily="34" charset="0"/>
              </a:rPr>
              <a:t>Chronic Health Condition Diagnoses</a:t>
            </a:r>
          </a:p>
          <a:p>
            <a:pPr marL="2854325" lvl="1" indent="-392113">
              <a:buFont typeface="+mj-lt"/>
              <a:buAutoNum type="alphaLcParenR"/>
              <a:tabLst>
                <a:tab pos="914400" algn="l"/>
              </a:tabLst>
              <a:defRPr/>
            </a:pPr>
            <a:r>
              <a:rPr lang="en-US" sz="2400" b="1" dirty="0">
                <a:solidFill>
                  <a:srgbClr val="860000"/>
                </a:solidFill>
                <a:latin typeface="Franklin Gothic Book" pitchFamily="34" charset="0"/>
              </a:rPr>
              <a:t>Healthcare Access Challenges</a:t>
            </a:r>
          </a:p>
          <a:p>
            <a:pPr marL="2854325" lvl="1" indent="-392113">
              <a:buFont typeface="+mj-lt"/>
              <a:buAutoNum type="alphaLcParenR"/>
              <a:tabLst>
                <a:tab pos="914400" algn="l"/>
              </a:tabLst>
              <a:defRPr/>
            </a:pPr>
            <a:r>
              <a:rPr lang="en-US" sz="2400" b="1" dirty="0">
                <a:solidFill>
                  <a:srgbClr val="860000"/>
                </a:solidFill>
                <a:latin typeface="Franklin Gothic Book" pitchFamily="34" charset="0"/>
              </a:rPr>
              <a:t>Menstrual Health, especially PCOS and menstrual irregularity</a:t>
            </a:r>
          </a:p>
        </p:txBody>
      </p:sp>
    </p:spTree>
    <p:extLst>
      <p:ext uri="{BB962C8B-B14F-4D97-AF65-F5344CB8AC3E}">
        <p14:creationId xmlns:p14="http://schemas.microsoft.com/office/powerpoint/2010/main" val="13410998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9AD6F-EABE-77FB-5181-935DEBF58194}"/>
            </a:ext>
          </a:extLst>
        </p:cNvPr>
        <p:cNvGrpSpPr/>
        <p:nvPr/>
      </p:nvGrpSpPr>
      <p:grpSpPr>
        <a:xfrm>
          <a:off x="0" y="0"/>
          <a:ext cx="0" cy="0"/>
          <a:chOff x="0" y="0"/>
          <a:chExt cx="0" cy="0"/>
        </a:xfrm>
      </p:grpSpPr>
      <p:sp>
        <p:nvSpPr>
          <p:cNvPr id="33795" name="TextBox 3">
            <a:extLst>
              <a:ext uri="{FF2B5EF4-FFF2-40B4-BE49-F238E27FC236}">
                <a16:creationId xmlns:a16="http://schemas.microsoft.com/office/drawing/2014/main" id="{EC3F5502-AC41-5836-2CA3-E1F2C8817FFD}"/>
              </a:ext>
            </a:extLst>
          </p:cNvPr>
          <p:cNvSpPr txBox="1">
            <a:spLocks noGrp="1" noChangeArrowheads="1"/>
          </p:cNvSpPr>
          <p:nvPr>
            <p:ph type="title" idx="4294967295"/>
          </p:nvPr>
        </p:nvSpPr>
        <p:spPr bwMode="auto">
          <a:xfrm>
            <a:off x="279400" y="116841"/>
            <a:ext cx="8305800" cy="120032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1"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rPr>
              <a:t>Next Steps</a:t>
            </a:r>
            <a:r>
              <a:rPr kumimoji="0" lang="en-US" altLang="en-US" sz="7200" b="0" i="0"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rPr>
              <a:t>:</a:t>
            </a:r>
            <a:endParaRPr kumimoji="0" lang="en-US" altLang="en-US" sz="7200" b="0" i="1" u="none" strike="noStrike" kern="1200" cap="none" spc="0" normalizeH="0" baseline="0" noProof="0" dirty="0">
              <a:ln>
                <a:noFill/>
              </a:ln>
              <a:solidFill>
                <a:srgbClr val="111111"/>
              </a:solidFill>
              <a:effectLst/>
              <a:uLnTx/>
              <a:uFillTx/>
              <a:latin typeface="Franklin Gothic Book" panose="020B0503020102020204" pitchFamily="34" charset="0"/>
              <a:ea typeface="+mn-ea"/>
              <a:cs typeface="+mn-cs"/>
            </a:endParaRPr>
          </a:p>
        </p:txBody>
      </p:sp>
      <p:sp>
        <p:nvSpPr>
          <p:cNvPr id="4" name="TextBox 3">
            <a:extLst>
              <a:ext uri="{FF2B5EF4-FFF2-40B4-BE49-F238E27FC236}">
                <a16:creationId xmlns:a16="http://schemas.microsoft.com/office/drawing/2014/main" id="{E0198FF3-0679-86A6-3948-FE27C8AE3F97}"/>
              </a:ext>
            </a:extLst>
          </p:cNvPr>
          <p:cNvSpPr txBox="1">
            <a:spLocks noChangeArrowheads="1"/>
          </p:cNvSpPr>
          <p:nvPr/>
        </p:nvSpPr>
        <p:spPr bwMode="auto">
          <a:xfrm>
            <a:off x="436880" y="1601650"/>
            <a:ext cx="10972800" cy="4370427"/>
          </a:xfrm>
          <a:prstGeom prst="rect">
            <a:avLst/>
          </a:prstGeom>
          <a:noFill/>
          <a:ln w="9525">
            <a:noFill/>
            <a:miter lim="800000"/>
            <a:headEnd/>
            <a:tailEnd/>
          </a:ln>
        </p:spPr>
        <p:txBody>
          <a:bodyPr wrap="square">
            <a:spAutoFit/>
          </a:bodyPr>
          <a:lstStyle/>
          <a:p>
            <a:pPr marL="1428750" indent="-514350" eaLnBrk="1" fontAlgn="auto" hangingPunct="1">
              <a:spcBef>
                <a:spcPts val="0"/>
              </a:spcBef>
              <a:spcAft>
                <a:spcPts val="0"/>
              </a:spcAft>
              <a:buFont typeface="+mj-lt"/>
              <a:buAutoNum type="arabicPeriod"/>
              <a:defRPr/>
            </a:pPr>
            <a:endParaRPr lang="en-US" sz="800" b="1" dirty="0">
              <a:solidFill>
                <a:srgbClr val="FF0000"/>
              </a:solidFill>
              <a:latin typeface="Franklin Gothic Book" pitchFamily="34" charset="0"/>
            </a:endParaRPr>
          </a:p>
          <a:p>
            <a:pPr marL="400050" eaLnBrk="1" fontAlgn="auto" hangingPunct="1">
              <a:spcBef>
                <a:spcPts val="0"/>
              </a:spcBef>
              <a:spcAft>
                <a:spcPts val="0"/>
              </a:spcAft>
              <a:tabLst>
                <a:tab pos="914400" algn="l"/>
              </a:tabLst>
              <a:defRPr/>
            </a:pPr>
            <a:r>
              <a:rPr lang="en-US" sz="5400" b="1" dirty="0">
                <a:solidFill>
                  <a:srgbClr val="860000"/>
                </a:solidFill>
                <a:latin typeface="Franklin Gothic Book" pitchFamily="34" charset="0"/>
              </a:rPr>
              <a:t>Let’s have a conversation … please do ask us any </a:t>
            </a:r>
            <a:r>
              <a:rPr lang="en-US" sz="5400" b="1" u="sng" dirty="0">
                <a:solidFill>
                  <a:srgbClr val="860000"/>
                </a:solidFill>
                <a:latin typeface="Franklin Gothic Book" pitchFamily="34" charset="0"/>
              </a:rPr>
              <a:t>questions</a:t>
            </a:r>
            <a:r>
              <a:rPr lang="en-US" sz="5400" b="1" dirty="0">
                <a:solidFill>
                  <a:srgbClr val="860000"/>
                </a:solidFill>
                <a:latin typeface="Franklin Gothic Book" pitchFamily="34" charset="0"/>
              </a:rPr>
              <a:t> that you may have.</a:t>
            </a:r>
          </a:p>
          <a:p>
            <a:pPr marL="400050" eaLnBrk="1" fontAlgn="auto" hangingPunct="1">
              <a:spcBef>
                <a:spcPts val="0"/>
              </a:spcBef>
              <a:spcAft>
                <a:spcPts val="0"/>
              </a:spcAft>
              <a:tabLst>
                <a:tab pos="914400" algn="l"/>
              </a:tabLst>
              <a:defRPr/>
            </a:pPr>
            <a:endParaRPr lang="en-US" sz="5400" b="1" dirty="0">
              <a:solidFill>
                <a:srgbClr val="860000"/>
              </a:solidFill>
              <a:latin typeface="Franklin Gothic Book" pitchFamily="34" charset="0"/>
            </a:endParaRPr>
          </a:p>
          <a:p>
            <a:pPr marL="400050" eaLnBrk="1" fontAlgn="auto" hangingPunct="1">
              <a:spcBef>
                <a:spcPts val="0"/>
              </a:spcBef>
              <a:spcAft>
                <a:spcPts val="0"/>
              </a:spcAft>
              <a:tabLst>
                <a:tab pos="914400" algn="l"/>
              </a:tabLst>
              <a:defRPr/>
            </a:pPr>
            <a:r>
              <a:rPr lang="en-US" sz="5400" b="1" dirty="0">
                <a:solidFill>
                  <a:srgbClr val="860000"/>
                </a:solidFill>
                <a:latin typeface="Franklin Gothic Book" pitchFamily="34" charset="0"/>
              </a:rPr>
              <a:t>Our </a:t>
            </a:r>
            <a:r>
              <a:rPr lang="en-US" sz="5400" b="1" u="sng" dirty="0">
                <a:solidFill>
                  <a:srgbClr val="860000"/>
                </a:solidFill>
                <a:latin typeface="Franklin Gothic Book" pitchFamily="34" charset="0"/>
              </a:rPr>
              <a:t>future research</a:t>
            </a:r>
            <a:r>
              <a:rPr lang="en-US" sz="5400" b="1" dirty="0">
                <a:solidFill>
                  <a:srgbClr val="860000"/>
                </a:solidFill>
                <a:latin typeface="Franklin Gothic Book" pitchFamily="34" charset="0"/>
              </a:rPr>
              <a:t> plan …</a:t>
            </a:r>
          </a:p>
        </p:txBody>
      </p:sp>
    </p:spTree>
    <p:extLst>
      <p:ext uri="{BB962C8B-B14F-4D97-AF65-F5344CB8AC3E}">
        <p14:creationId xmlns:p14="http://schemas.microsoft.com/office/powerpoint/2010/main" val="1056794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
            <a:extLst>
              <a:ext uri="{FF2B5EF4-FFF2-40B4-BE49-F238E27FC236}">
                <a16:creationId xmlns:a16="http://schemas.microsoft.com/office/drawing/2014/main" id="{E7C3FD4B-8801-3515-816F-716D839576C3}"/>
              </a:ext>
            </a:extLst>
          </p:cNvPr>
          <p:cNvSpPr txBox="1">
            <a:spLocks noGrp="1" noChangeArrowheads="1"/>
          </p:cNvSpPr>
          <p:nvPr>
            <p:ph type="title" idx="4294967295"/>
          </p:nvPr>
        </p:nvSpPr>
        <p:spPr bwMode="auto">
          <a:xfrm>
            <a:off x="568960" y="386080"/>
            <a:ext cx="5105400" cy="563231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0" u="none" strike="noStrike" kern="1200" cap="none" spc="0" normalizeH="0" baseline="0" noProof="0" dirty="0">
                <a:ln>
                  <a:noFill/>
                </a:ln>
                <a:solidFill>
                  <a:srgbClr val="860000"/>
                </a:solidFill>
                <a:effectLst/>
                <a:uLnTx/>
                <a:uFillTx/>
                <a:latin typeface="Franklin Gothic Book" panose="020B0503020102020204" pitchFamily="34" charset="0"/>
                <a:ea typeface="+mn-ea"/>
                <a:cs typeface="+mn-cs"/>
              </a:rPr>
              <a:t>Thanks for caring.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7200" b="0" i="0" u="none" strike="noStrike" kern="1200" cap="none" spc="0" normalizeH="0" baseline="0" noProof="0" dirty="0">
              <a:ln>
                <a:noFill/>
              </a:ln>
              <a:solidFill>
                <a:srgbClr val="3598A5"/>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200" b="0" i="0" u="none" strike="noStrike" kern="1200" cap="none" spc="0" normalizeH="0" baseline="0" noProof="0" dirty="0">
                <a:ln>
                  <a:noFill/>
                </a:ln>
                <a:solidFill>
                  <a:schemeClr val="tx1"/>
                </a:solidFill>
                <a:effectLst/>
                <a:uLnTx/>
                <a:uFillTx/>
                <a:latin typeface="Franklin Gothic Book" panose="020B0503020102020204" pitchFamily="34" charset="0"/>
                <a:ea typeface="+mn-ea"/>
                <a:cs typeface="+mn-cs"/>
              </a:rPr>
              <a:t>We can do better.</a:t>
            </a:r>
          </a:p>
        </p:txBody>
      </p:sp>
      <p:sp>
        <p:nvSpPr>
          <p:cNvPr id="34819" name="Slide Number Placeholder 1">
            <a:extLst>
              <a:ext uri="{FF2B5EF4-FFF2-40B4-BE49-F238E27FC236}">
                <a16:creationId xmlns:a16="http://schemas.microsoft.com/office/drawing/2014/main" id="{B07DFCB3-22B5-18FC-E5CF-E2DC3FF49D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algn="l" fontAlgn="base">
              <a:spcBef>
                <a:spcPct val="0"/>
              </a:spcBef>
              <a:spcAft>
                <a:spcPct val="0"/>
              </a:spcAft>
            </a:pPr>
            <a:fld id="{4A57C47C-CD13-2A4A-92FC-1E893E11788B}" type="slidenum">
              <a:rPr lang="en-US" altLang="en-US" sz="1600">
                <a:latin typeface="Franklin Gothic Book" panose="020B0503020102020204" pitchFamily="34" charset="0"/>
              </a:rPr>
              <a:pPr algn="l" fontAlgn="base">
                <a:spcBef>
                  <a:spcPct val="0"/>
                </a:spcBef>
                <a:spcAft>
                  <a:spcPct val="0"/>
                </a:spcAft>
              </a:pPr>
              <a:t>54</a:t>
            </a:fld>
            <a:endParaRPr lang="en-US" altLang="en-US" sz="1600">
              <a:latin typeface="Franklin Gothic Book" panose="020B0503020102020204" pitchFamily="34" charset="0"/>
            </a:endParaRPr>
          </a:p>
        </p:txBody>
      </p:sp>
      <p:sp>
        <p:nvSpPr>
          <p:cNvPr id="34820" name="TextBox 3">
            <a:extLst>
              <a:ext uri="{FF2B5EF4-FFF2-40B4-BE49-F238E27FC236}">
                <a16:creationId xmlns:a16="http://schemas.microsoft.com/office/drawing/2014/main" id="{0F9D0114-A04D-3325-6E21-5A5818FCD8ED}"/>
              </a:ext>
            </a:extLst>
          </p:cNvPr>
          <p:cNvSpPr txBox="1">
            <a:spLocks noChangeArrowheads="1"/>
          </p:cNvSpPr>
          <p:nvPr/>
        </p:nvSpPr>
        <p:spPr bwMode="auto">
          <a:xfrm>
            <a:off x="6217920" y="2828925"/>
            <a:ext cx="430784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r>
              <a:rPr lang="en-US" altLang="en-US" sz="2400" b="1" dirty="0">
                <a:solidFill>
                  <a:srgbClr val="3865E4"/>
                </a:solidFill>
              </a:rPr>
              <a:t>Mr. Joel LaLone</a:t>
            </a:r>
          </a:p>
          <a:p>
            <a:pPr eaLnBrk="1" hangingPunct="1"/>
            <a:r>
              <a:rPr lang="en-US" altLang="en-US" sz="2400" b="1" dirty="0">
                <a:solidFill>
                  <a:srgbClr val="3865E4"/>
                </a:solidFill>
              </a:rPr>
              <a:t>SUNY Jefferson</a:t>
            </a:r>
          </a:p>
          <a:p>
            <a:pPr eaLnBrk="1" hangingPunct="1"/>
            <a:r>
              <a:rPr lang="en-US" altLang="en-US" sz="2400" b="1" dirty="0">
                <a:solidFill>
                  <a:srgbClr val="3865E4"/>
                </a:solidFill>
              </a:rPr>
              <a:t>jlalone@sunyjefferson.edu</a:t>
            </a:r>
          </a:p>
          <a:p>
            <a:pPr eaLnBrk="1" hangingPunct="1"/>
            <a:endParaRPr lang="en-US" altLang="en-US" b="1" dirty="0">
              <a:solidFill>
                <a:srgbClr val="3865E4"/>
              </a:solidFill>
            </a:endParaRPr>
          </a:p>
        </p:txBody>
      </p:sp>
      <p:sp>
        <p:nvSpPr>
          <p:cNvPr id="34821" name="TextBox 1">
            <a:extLst>
              <a:ext uri="{FF2B5EF4-FFF2-40B4-BE49-F238E27FC236}">
                <a16:creationId xmlns:a16="http://schemas.microsoft.com/office/drawing/2014/main" id="{3D46B34B-1691-AB51-F8F8-ACDDA244B497}"/>
              </a:ext>
            </a:extLst>
          </p:cNvPr>
          <p:cNvSpPr txBox="1">
            <a:spLocks noChangeArrowheads="1"/>
          </p:cNvSpPr>
          <p:nvPr/>
        </p:nvSpPr>
        <p:spPr bwMode="auto">
          <a:xfrm>
            <a:off x="6217920" y="1103314"/>
            <a:ext cx="43078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r>
              <a:rPr lang="fi-FI" altLang="en-US" sz="2400" b="1" dirty="0">
                <a:solidFill>
                  <a:srgbClr val="3865E4"/>
                </a:solidFill>
              </a:rPr>
              <a:t>Dr. Akanksha Misra</a:t>
            </a:r>
          </a:p>
          <a:p>
            <a:pPr eaLnBrk="1" hangingPunct="1"/>
            <a:r>
              <a:rPr lang="fi-FI" altLang="en-US" sz="2400" b="1" dirty="0">
                <a:solidFill>
                  <a:srgbClr val="3865E4"/>
                </a:solidFill>
              </a:rPr>
              <a:t>SUNY Plattsburgh</a:t>
            </a:r>
          </a:p>
          <a:p>
            <a:pPr eaLnBrk="1" hangingPunct="1"/>
            <a:r>
              <a:rPr lang="fi-FI" altLang="en-US" sz="2400" b="1" dirty="0">
                <a:solidFill>
                  <a:srgbClr val="3865E4"/>
                </a:solidFill>
              </a:rPr>
              <a:t>amisr001@plattsburgh.edu</a:t>
            </a:r>
            <a:endParaRPr lang="en-US" altLang="en-US" b="1" dirty="0">
              <a:solidFill>
                <a:srgbClr val="3865E4"/>
              </a:solidFill>
            </a:endParaRPr>
          </a:p>
        </p:txBody>
      </p:sp>
    </p:spTree>
    <p:extLst>
      <p:ext uri="{BB962C8B-B14F-4D97-AF65-F5344CB8AC3E}">
        <p14:creationId xmlns:p14="http://schemas.microsoft.com/office/powerpoint/2010/main" val="1436537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6469</TotalTime>
  <Words>1951</Words>
  <Application>Microsoft Office PowerPoint</Application>
  <PresentationFormat>Widescreen</PresentationFormat>
  <Paragraphs>265</Paragraphs>
  <Slides>54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Aptos</vt:lpstr>
      <vt:lpstr>Aptos Display</vt:lpstr>
      <vt:lpstr>Arial</vt:lpstr>
      <vt:lpstr>Calibri</vt:lpstr>
      <vt:lpstr>Franklin Gothic Book</vt:lpstr>
      <vt:lpstr>Google Sans</vt:lpstr>
      <vt:lpstr>Wingdings</vt:lpstr>
      <vt:lpstr>Office Theme</vt:lpstr>
      <vt:lpstr>Presentation of Findings  September 17, 2026  SUNY Jefferson  Dr. Akanksha Misra Mr. Joel LaLone</vt:lpstr>
      <vt:lpstr>Today’s Agenda:</vt:lpstr>
      <vt:lpstr>Chapter 1  The Study ─ What? Why? How?</vt:lpstr>
      <vt:lpstr>What? Adult Community Survey - North Country Health and Healthcare </vt:lpstr>
      <vt:lpstr>What?  Survey Sections  Interviews included total of ≈95 questions, comprised of 6 sections of survey questions. </vt:lpstr>
      <vt:lpstr>Why? ACE’s – Health Conditions – Menstrual Health – Healthcare Access - Rurality </vt:lpstr>
      <vt:lpstr>How? Methodology   After weighting: ≈ (1/2) via email, ≈ (1/2) via MMS/SMS In Jefferson, however, 15% via intercept Design Effect ≈2.0 (very good considering the # weight factors) Response rates incredibly high compared to current AAPOR industry standards (E=2-%3%, TM=4%-6%) Margin of Error:  approximately ±2.0% for the 2026 region-wide estimates Margin of Error is larger than ±2.0% when investigating smaller subgroups (such as only one county, or only those who are low income, or North Country natives, etc.…)  </vt:lpstr>
      <vt:lpstr>How? Methodology </vt:lpstr>
      <vt:lpstr>Chapter 2  What have we learned about North Country residents?  A descriptive statistical presentation (many/most never before studied)</vt:lpstr>
      <vt:lpstr>Off we go … for a peak at what we’ve learned …</vt:lpstr>
      <vt:lpstr>What did we learn? What did the sample “look like”, socio-demographically? After post-stratification weighting to adjust for non-response bias (a plot of Table 54 from Appendix of Final Study Report). 9 Socio-demographic Q’s in the survey </vt:lpstr>
      <vt:lpstr>What did we learn? Social Determinants of Health in the North Country? Among the preceding 9 Socio-demographic Q’s in the survey, several could be considered SDoH. 4 additional SDoH Q’s included in the survey </vt:lpstr>
      <vt:lpstr>What did we learn? Participants’ Health Conditions (self-assessed) in the North Country? 12 Health Condition Q’s included in the survey (self-assessments, and chronic condition diagnoses) </vt:lpstr>
      <vt:lpstr>What did we learn? Participants’ Health Conditions (diagnoses with chronic conditions) in the North Country? 12 Health Condition Q’s included in the survey (self-assessments, and chronic condition diagnoses) </vt:lpstr>
      <vt:lpstr>What did we learn? Challenges Accessing Healthcare in the North Country? 9 Healthcare Access Challenges Q’s included in the survey</vt:lpstr>
      <vt:lpstr>What did we learn? Challenges Accessing Healthcare in the North Country? These 9 Healthcare Access Challenges Q’s also included in the July 2026 J-L-SL Community Health Survey</vt:lpstr>
      <vt:lpstr>What did we learn? Adverse Childhood Experiences in the North Country, among all participants? 36 ACEs Q’s included in the survey</vt:lpstr>
      <vt:lpstr>What did we learn? Menstrual Health among all  menstruaters in the North Country? 20 Menstrual Health Q’s included in the survey that were posed to all menstruaters</vt:lpstr>
      <vt:lpstr>What is PCOS? </vt:lpstr>
      <vt:lpstr>What did we learn? Menstrual Health among menstruaters who have been diagnosed with PCOS in the North Country? 6 further Menstrual Health Q’s included in the survey posed only to those with PCOD diagnosis</vt:lpstr>
      <vt:lpstr>What we learned: 90+ Variables have just added to the body of knowledge regarding health and healthcare in the North Country.</vt:lpstr>
      <vt:lpstr>Chapter 3  Adverse Childhood Experience (ACE) &amp; Menstrual Health (MH) Metrics to reduce/collapse study results into manageable and meaningful measures.  (based upon current literature and past studies)</vt:lpstr>
      <vt:lpstr>Remember this? Adverse Childhood Experiences in the North Country, among all participants?</vt:lpstr>
      <vt:lpstr>ACE Metrics</vt:lpstr>
      <vt:lpstr>Metrics – Adverse Childhood Experiences ACEs</vt:lpstr>
      <vt:lpstr>How about this? Menstrual Health in the North Country, among all menstruaters?</vt:lpstr>
      <vt:lpstr>Menstrual Health Metrics</vt:lpstr>
      <vt:lpstr>Metrics – Menstrual Health</vt:lpstr>
      <vt:lpstr>Chapter 4  Relationships/Modeling I   Socio-Demo. &amp; Social-Determinant of H. ↔ ACEs</vt:lpstr>
      <vt:lpstr>Socio-Demographics ↔ ACEs</vt:lpstr>
      <vt:lpstr>ACEs ↔ Socio-Demographics (reversed…Bayesian View)</vt:lpstr>
      <vt:lpstr>Socio-Demographics (G) ↔ ACEs</vt:lpstr>
      <vt:lpstr>ACEs ↔ Socio-Demographics (G) (reversed…Bayesian View)</vt:lpstr>
      <vt:lpstr>Socio-Demographics (E) ↔ ACEs</vt:lpstr>
      <vt:lpstr>ACEs ↔ Socio-Demographics (E) (reversed…Bayesian View)</vt:lpstr>
      <vt:lpstr>Socio-Demographics (I) ↔ ACEs</vt:lpstr>
      <vt:lpstr>ACEs ↔ Socio-Demographics (I) (reversed…Bayesian View)</vt:lpstr>
      <vt:lpstr>Social Determinants of H. ↔ ACEs</vt:lpstr>
      <vt:lpstr>ACEs ↔ Social Determinants of H. </vt:lpstr>
      <vt:lpstr>Chapter 5  Relationships/Modeling II ACEs Predictive of Adult Health Conditions, Perceptions, Challenges?  ACEs → Health Conditions (perceived), Chronic Health Conditions (diagnosed), Healthcare Access/Challenges, Menstrual Health</vt:lpstr>
      <vt:lpstr>ACE Frequency ↔ Perceived Health Condition</vt:lpstr>
      <vt:lpstr>ACE Frequency ↔ Chronic Health Conditions</vt:lpstr>
      <vt:lpstr>ACE Frequency ↔ Challenges Accessing HC</vt:lpstr>
      <vt:lpstr>ACE Frequency ↔ Menstrual Health</vt:lpstr>
      <vt:lpstr>Witnessed Parental Distress ↔ Menstrual Health</vt:lpstr>
      <vt:lpstr>Experienced Emotional Abuse ↔ Menstrual Health</vt:lpstr>
      <vt:lpstr>Experienced Physical Abuse ↔ Menstrual Health</vt:lpstr>
      <vt:lpstr>Experienced Nutritional Neglect and Insecurity ↔ Menstrual Health</vt:lpstr>
      <vt:lpstr>Experienced Emotional Neglect ↔ Menstrual Health</vt:lpstr>
      <vt:lpstr>Experienced Peer Physical/Emotional Abuse ↔ Menstrual Health</vt:lpstr>
      <vt:lpstr>Chapter 6  Wrap Up   Summary, Take-aways, Next Steps, Q/A</vt:lpstr>
      <vt:lpstr>Today’s Take-Aways :</vt:lpstr>
      <vt:lpstr>Next Steps:</vt:lpstr>
      <vt:lpstr>Thanks for caring.  We can do better.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Akanksha Misra</dc:creator>
  <cp:lastModifiedBy>Joel LaLone</cp:lastModifiedBy>
  <cp:revision>71</cp:revision>
  <dcterms:created xsi:type="dcterms:W3CDTF">2026-08-17T16:12:02Z</dcterms:created>
  <dcterms:modified xsi:type="dcterms:W3CDTF">2026-09-17T15:34:59Z</dcterms:modified>
</cp:coreProperties>
</file>